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tags/tag44.xml" ContentType="application/vnd.openxmlformats-officedocument.presentationml.tag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3.xml" ContentType="application/vnd.openxmlformats-officedocument.themeOverride+xml"/>
  <Override PartName="/ppt/tags/tag61.xml" ContentType="application/vnd.openxmlformats-officedocument.presentationml.tags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702" r:id="rId2"/>
  </p:sldMasterIdLst>
  <p:notesMasterIdLst>
    <p:notesMasterId r:id="rId21"/>
  </p:notesMasterIdLst>
  <p:sldIdLst>
    <p:sldId id="263" r:id="rId3"/>
    <p:sldId id="296" r:id="rId4"/>
    <p:sldId id="288" r:id="rId5"/>
    <p:sldId id="268" r:id="rId6"/>
    <p:sldId id="297" r:id="rId7"/>
    <p:sldId id="298" r:id="rId8"/>
    <p:sldId id="303" r:id="rId9"/>
    <p:sldId id="299" r:id="rId10"/>
    <p:sldId id="300" r:id="rId11"/>
    <p:sldId id="301" r:id="rId12"/>
    <p:sldId id="304" r:id="rId13"/>
    <p:sldId id="302" r:id="rId14"/>
    <p:sldId id="305" r:id="rId15"/>
    <p:sldId id="306" r:id="rId16"/>
    <p:sldId id="307" r:id="rId17"/>
    <p:sldId id="309" r:id="rId18"/>
    <p:sldId id="308" r:id="rId19"/>
    <p:sldId id="266" r:id="rId20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30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663" userDrawn="1">
          <p15:clr>
            <a:srgbClr val="A4A3A4"/>
          </p15:clr>
        </p15:guide>
        <p15:guide id="5" pos="4214" userDrawn="1">
          <p15:clr>
            <a:srgbClr val="A4A3A4"/>
          </p15:clr>
        </p15:guide>
        <p15:guide id="6" orient="horz" pos="2376" userDrawn="1">
          <p15:clr>
            <a:srgbClr val="A4A3A4"/>
          </p15:clr>
        </p15:guide>
        <p15:guide id="7" orient="horz" pos="634" userDrawn="1">
          <p15:clr>
            <a:srgbClr val="A4A3A4"/>
          </p15:clr>
        </p15:guide>
        <p15:guide id="8" pos="784" userDrawn="1">
          <p15:clr>
            <a:srgbClr val="A4A3A4"/>
          </p15:clr>
        </p15:guide>
        <p15:guide id="9" orient="horz" pos="1508" userDrawn="1">
          <p15:clr>
            <a:srgbClr val="A4A3A4"/>
          </p15:clr>
        </p15:guide>
        <p15:guide id="10" orient="horz" pos="1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A81"/>
    <a:srgbClr val="00803F"/>
    <a:srgbClr val="E7E7E7"/>
    <a:srgbClr val="343433"/>
    <a:srgbClr val="EEEEEE"/>
    <a:srgbClr val="76988F"/>
    <a:srgbClr val="EAEAEA"/>
    <a:srgbClr val="F7F7F7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 snapToGrid="0">
      <p:cViewPr varScale="1">
        <p:scale>
          <a:sx n="78" d="100"/>
          <a:sy n="78" d="100"/>
        </p:scale>
        <p:origin x="940" y="8"/>
      </p:cViewPr>
      <p:guideLst>
        <p:guide orient="horz" pos="1307"/>
        <p:guide/>
        <p:guide orient="horz" pos="1663"/>
        <p:guide pos="4214"/>
        <p:guide orient="horz" pos="2376"/>
        <p:guide orient="horz" pos="634"/>
        <p:guide pos="784"/>
        <p:guide orient="horz" pos="1508"/>
        <p:guide orient="horz" pos="1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istitutopiepoli-my.sharepoint.com/personal/chiaracolleoni_istitutopiepoli_it/Documents/Documenti/LAVORO%20CHIARA/094-2025%20Regione%20Lombardia%20(FRA)/Tavole%20Regione%20Lombardia%20(grezze).xlsm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rgbClr val="00803F"/>
            </a:solidFill>
          </c:spPr>
          <c:invertIfNegative val="0"/>
          <c:cat>
            <c:strRef>
              <c:f>Tabelle1!$A$2</c:f>
              <c:strCache>
                <c:ptCount val="1"/>
                <c:pt idx="0">
                  <c:v>Female</c:v>
                </c:pt>
              </c:strCache>
            </c:strRef>
          </c:cat>
          <c:val>
            <c:numRef>
              <c:f>Tabelle1!$B$2</c:f>
              <c:numCache>
                <c:formatCode>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7-6847-A40F-04AF82EB8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axId val="751040696"/>
        <c:axId val="751041088"/>
      </c:barChart>
      <c:catAx>
        <c:axId val="751040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751041088"/>
        <c:crosses val="autoZero"/>
        <c:auto val="1"/>
        <c:lblAlgn val="ctr"/>
        <c:lblOffset val="100"/>
        <c:noMultiLvlLbl val="0"/>
      </c:catAx>
      <c:valAx>
        <c:axId val="751041088"/>
        <c:scaling>
          <c:orientation val="minMax"/>
          <c:max val="10"/>
          <c:min val="0"/>
        </c:scaling>
        <c:delete val="0"/>
        <c:axPos val="b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75104069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6317988663584004"/>
          <c:y val="5.1804210491965715E-2"/>
          <c:w val="0.2597291708954152"/>
          <c:h val="0.89639157901606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Foglio1!$A$2:$A$15</c:f>
              <c:strCache>
                <c:ptCount val="14"/>
                <c:pt idx="0">
                  <c:v>Non sono pagato abbastanza</c:v>
                </c:pt>
                <c:pt idx="1">
                  <c:v>Mi sento sottovalutato/non mi sento realizzato</c:v>
                </c:pt>
                <c:pt idx="2">
                  <c:v>Non ci sono percorsi di carriera/non mi danno riconoscimenti</c:v>
                </c:pt>
                <c:pt idx="3">
                  <c:v>Non è quello per cui ho studiato</c:v>
                </c:pt>
                <c:pt idx="4">
                  <c:v>Non mi trovo bene con i miei responsabili</c:v>
                </c:pt>
                <c:pt idx="5">
                  <c:v>E' molto faticoso/stancante</c:v>
                </c:pt>
                <c:pt idx="6">
                  <c:v>Non ho abbastanza tempo per me</c:v>
                </c:pt>
                <c:pt idx="7">
                  <c:v>Non mi sento seguito abbastanza/non fanno formazione</c:v>
                </c:pt>
                <c:pt idx="8">
                  <c:v>Mi fanno fare solo cose operative, non mi danno responsabilità</c:v>
                </c:pt>
                <c:pt idx="9">
                  <c:v>Non mi trovo bene con i miei colleghi</c:v>
                </c:pt>
                <c:pt idx="10">
                  <c:v>Mi sento isolato/escluso,non mi fanno partecipare </c:v>
                </c:pt>
                <c:pt idx="11">
                  <c:v>Il posto di lavoro è scomodo da raggiungere</c:v>
                </c:pt>
                <c:pt idx="12">
                  <c:v>Mi sento discriminato</c:v>
                </c:pt>
                <c:pt idx="13">
                  <c:v>Non mi fanno fare quello per cui mi hanno assunto</c:v>
                </c:pt>
              </c:strCache>
            </c:strRef>
          </c:cat>
          <c:val>
            <c:numRef>
              <c:f>Foglio1!$B$2:$B$15</c:f>
              <c:numCache>
                <c:formatCode>0.0%</c:formatCode>
                <c:ptCount val="14"/>
                <c:pt idx="0">
                  <c:v>0.48899999999999999</c:v>
                </c:pt>
                <c:pt idx="1">
                  <c:v>0.34100000000000003</c:v>
                </c:pt>
                <c:pt idx="2">
                  <c:v>0.311</c:v>
                </c:pt>
                <c:pt idx="3">
                  <c:v>0.28100000000000003</c:v>
                </c:pt>
                <c:pt idx="4">
                  <c:v>0.252</c:v>
                </c:pt>
                <c:pt idx="5">
                  <c:v>0.222</c:v>
                </c:pt>
                <c:pt idx="6">
                  <c:v>0.2</c:v>
                </c:pt>
                <c:pt idx="7">
                  <c:v>0.17</c:v>
                </c:pt>
                <c:pt idx="8">
                  <c:v>0.11900000000000001</c:v>
                </c:pt>
                <c:pt idx="9">
                  <c:v>0.111</c:v>
                </c:pt>
                <c:pt idx="10">
                  <c:v>8.1000000000000003E-2</c:v>
                </c:pt>
                <c:pt idx="11">
                  <c:v>7.400000000000001E-2</c:v>
                </c:pt>
                <c:pt idx="12">
                  <c:v>6.7000000000000004E-2</c:v>
                </c:pt>
                <c:pt idx="13">
                  <c:v>5.9000000000000004E-2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8-E54C-91C3-DD0349EA5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80665887"/>
        <c:axId val="1180675487"/>
      </c:barChart>
      <c:catAx>
        <c:axId val="11806658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0675487"/>
        <c:crosses val="autoZero"/>
        <c:auto val="1"/>
        <c:lblAlgn val="ctr"/>
        <c:lblOffset val="0"/>
        <c:noMultiLvlLbl val="0"/>
      </c:catAx>
      <c:valAx>
        <c:axId val="118067548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8066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358019798077561"/>
          <c:y val="6.1399296027412557E-2"/>
          <c:w val="0.4512750719626506"/>
          <c:h val="0.710909764382068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  <a:ln w="635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713C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49-3342-8708-2C8AC4FB4E4D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49-3342-8708-2C8AC4FB4E4D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49-3342-8708-2C8AC4FB4E4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49-3342-8708-2C8AC4FB4E4D}"/>
              </c:ext>
            </c:extLst>
          </c:dPt>
          <c:dLbls>
            <c:dLbl>
              <c:idx val="0"/>
              <c:layout>
                <c:manualLayout>
                  <c:x val="-0.14411937314481987"/>
                  <c:y val="-9.21249098664161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9-3342-8708-2C8AC4FB4E4D}"/>
                </c:ext>
              </c:extLst>
            </c:dLbl>
            <c:dLbl>
              <c:idx val="1"/>
              <c:layout>
                <c:manualLayout>
                  <c:x val="0.2084792750851015"/>
                  <c:y val="7.95365398906310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73147992217539"/>
                      <c:h val="0.18649743559388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49-3342-8708-2C8AC4FB4E4D}"/>
                </c:ext>
              </c:extLst>
            </c:dLbl>
            <c:dLbl>
              <c:idx val="2"/>
              <c:layout>
                <c:manualLayout>
                  <c:x val="5.5476114093511483E-2"/>
                  <c:y val="0.146732434948606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90592026242691"/>
                      <c:h val="0.18649758701653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49-3342-8708-2C8AC4FB4E4D}"/>
                </c:ext>
              </c:extLst>
            </c:dLbl>
            <c:dLbl>
              <c:idx val="3"/>
              <c:layout>
                <c:manualLayout>
                  <c:x val="-5.5903674611664463E-2"/>
                  <c:y val="0.1772013638337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48370233151431"/>
                      <c:h val="0.198535159795527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449-3342-8708-2C8AC4FB4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niente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0.56999999999999995</c:v>
                </c:pt>
                <c:pt idx="2">
                  <c:v>0.16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49-3342-8708-2C8AC4FB4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2"/>
        <c:holeSize val="70"/>
      </c:doughnutChart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rgbClr val="00803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F8-B945-BE30-DDCA33D9919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F8-B945-BE30-DDCA33D9919D}"/>
              </c:ext>
            </c:extLst>
          </c:dPt>
          <c:cat>
            <c:strRef>
              <c:f>Foglio1!$A$2:$A$3</c:f>
              <c:strCache>
                <c:ptCount val="2"/>
                <c:pt idx="0">
                  <c:v>Molto</c:v>
                </c:pt>
                <c:pt idx="1">
                  <c:v>Abbastanza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0.32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F8-B945-BE30-DDCA33D99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680547519194989"/>
          <c:y val="5.180414961915606E-2"/>
          <c:w val="0.37610356811603918"/>
          <c:h val="0.859841659864107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E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1-9046-A7B3-DFEEE611004A}"/>
              </c:ext>
            </c:extLst>
          </c:dPt>
          <c:dPt>
            <c:idx val="10"/>
            <c:invertIfNegative val="0"/>
            <c:bubble3D val="0"/>
            <c:spPr>
              <a:solidFill>
                <a:srgbClr val="FF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1-9046-A7B3-DFEEE611004A}"/>
              </c:ext>
            </c:extLst>
          </c:dPt>
          <c:dPt>
            <c:idx val="11"/>
            <c:invertIfNegative val="0"/>
            <c:bubble3D val="0"/>
            <c:spPr>
              <a:solidFill>
                <a:srgbClr val="FF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1-9046-A7B3-DFEEE611004A}"/>
              </c:ext>
            </c:extLst>
          </c:dPt>
          <c:dPt>
            <c:idx val="12"/>
            <c:invertIfNegative val="0"/>
            <c:bubble3D val="0"/>
            <c:spPr>
              <a:solidFill>
                <a:srgbClr val="FF7D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1-9046-A7B3-DFEEE611004A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71-9046-A7B3-DFEEE61100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Foglio1!$A$2:$A$14</c:f>
              <c:strCache>
                <c:ptCount val="13"/>
                <c:pt idx="0">
                  <c:v>Tasse e costi</c:v>
                </c:pt>
                <c:pt idx="1">
                  <c:v>Capitale iniziale da investire</c:v>
                </c:pt>
                <c:pt idx="2">
                  <c:v>Burocrazia</c:v>
                </c:pt>
                <c:pt idx="3">
                  <c:v>Trovare nuove idee</c:v>
                </c:pt>
                <c:pt idx="4">
                  <c:v>Paura di non farcela</c:v>
                </c:pt>
                <c:pt idx="5">
                  <c:v>Sfiducia nei giovani</c:v>
                </c:pt>
                <c:pt idx="6">
                  <c:v>Mancanza di conoscenze giuste</c:v>
                </c:pt>
                <c:pt idx="7">
                  <c:v>Poche figure cui rivolgersi in caso di bisogno</c:v>
                </c:pt>
                <c:pt idx="8">
                  <c:v>Crisi mondiale</c:v>
                </c:pt>
                <c:pt idx="9">
                  <c:v>Difficile trovare info su come aprire un'attività</c:v>
                </c:pt>
                <c:pt idx="10">
                  <c:v>In Italia non si può, bisogna andare all'estero</c:v>
                </c:pt>
                <c:pt idx="11">
                  <c:v>Poco tempo per dedicarmi da solo al progetto</c:v>
                </c:pt>
                <c:pt idx="12">
                  <c:v>Difficile per una donna</c:v>
                </c:pt>
              </c:strCache>
            </c:strRef>
          </c:cat>
          <c:val>
            <c:numRef>
              <c:f>Foglio1!$B$2:$B$14</c:f>
              <c:numCache>
                <c:formatCode>0.0%</c:formatCode>
                <c:ptCount val="13"/>
                <c:pt idx="0">
                  <c:v>0.42599999999999999</c:v>
                </c:pt>
                <c:pt idx="1">
                  <c:v>0.32700000000000001</c:v>
                </c:pt>
                <c:pt idx="2">
                  <c:v>0.29799999999999999</c:v>
                </c:pt>
                <c:pt idx="3">
                  <c:v>0.187</c:v>
                </c:pt>
                <c:pt idx="4">
                  <c:v>0.17399999999999999</c:v>
                </c:pt>
                <c:pt idx="5">
                  <c:v>0.155</c:v>
                </c:pt>
                <c:pt idx="6">
                  <c:v>0.153</c:v>
                </c:pt>
                <c:pt idx="7">
                  <c:v>0.14400000000000002</c:v>
                </c:pt>
                <c:pt idx="8">
                  <c:v>0.13500000000000001</c:v>
                </c:pt>
                <c:pt idx="9">
                  <c:v>0.11800000000000001</c:v>
                </c:pt>
                <c:pt idx="10">
                  <c:v>9.3000000000000013E-2</c:v>
                </c:pt>
                <c:pt idx="11">
                  <c:v>8.6999999999999994E-2</c:v>
                </c:pt>
                <c:pt idx="12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71-9046-A7B3-DFEEE6110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0665887"/>
        <c:axId val="1180675487"/>
      </c:barChart>
      <c:catAx>
        <c:axId val="118066588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0675487"/>
        <c:crosses val="autoZero"/>
        <c:auto val="1"/>
        <c:lblAlgn val="ctr"/>
        <c:lblOffset val="0"/>
        <c:noMultiLvlLbl val="0"/>
      </c:catAx>
      <c:valAx>
        <c:axId val="1180675487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806658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680545777598977"/>
          <c:y val="5.1804210491965715E-2"/>
          <c:w val="0.37610356811603918"/>
          <c:h val="0.89639157901606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7B72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73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3F-DA47-A6DC-3FA0475B513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3F-DA47-A6DC-3FA0475B513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3F-DA47-A6DC-3FA0475B513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3F-DA47-A6DC-3FA0475B513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3F-DA47-A6DC-3FA0475B5139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3F-DA47-A6DC-3FA0475B513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Foglio1!$A$2:$A$16</c:f>
              <c:strCache>
                <c:ptCount val="15"/>
                <c:pt idx="0">
                  <c:v>Soddisfazione personale</c:v>
                </c:pt>
                <c:pt idx="1">
                  <c:v>Flessibilità oraria</c:v>
                </c:pt>
                <c:pt idx="2">
                  <c:v>Autonomia e indipendenza</c:v>
                </c:pt>
                <c:pt idx="3">
                  <c:v>Realizzarmi</c:v>
                </c:pt>
                <c:pt idx="4">
                  <c:v>Un lavoro che mi piace</c:v>
                </c:pt>
                <c:pt idx="5">
                  <c:v>Crescita economica e finanziaria</c:v>
                </c:pt>
                <c:pt idx="6">
                  <c:v>Creare lavoro</c:v>
                </c:pt>
                <c:pt idx="7">
                  <c:v>Dimostrare che ce la posso fare</c:v>
                </c:pt>
                <c:pt idx="8">
                  <c:v>Migliori condizioni per la mia famiglia</c:v>
                </c:pt>
                <c:pt idx="9">
                  <c:v>Alternativa al lavoro dipendente</c:v>
                </c:pt>
                <c:pt idx="10">
                  <c:v>Fare innovazione</c:v>
                </c:pt>
                <c:pt idx="11">
                  <c:v>Contribuire allo sviluppo del Paese</c:v>
                </c:pt>
                <c:pt idx="12">
                  <c:v>Creare ricchezza per il territorio</c:v>
                </c:pt>
                <c:pt idx="13">
                  <c:v>Contribuire al benessere della comunità</c:v>
                </c:pt>
                <c:pt idx="14">
                  <c:v>Diventare famoso</c:v>
                </c:pt>
              </c:strCache>
            </c:strRef>
          </c:cat>
          <c:val>
            <c:numRef>
              <c:f>Foglio1!$B$2:$B$16</c:f>
              <c:numCache>
                <c:formatCode>0.0%</c:formatCode>
                <c:ptCount val="15"/>
                <c:pt idx="0">
                  <c:v>0.37200000000000005</c:v>
                </c:pt>
                <c:pt idx="1">
                  <c:v>0.26700000000000002</c:v>
                </c:pt>
                <c:pt idx="2">
                  <c:v>0.23899999999999999</c:v>
                </c:pt>
                <c:pt idx="3">
                  <c:v>0.22800000000000001</c:v>
                </c:pt>
                <c:pt idx="4">
                  <c:v>0.214</c:v>
                </c:pt>
                <c:pt idx="5">
                  <c:v>0.21299999999999999</c:v>
                </c:pt>
                <c:pt idx="6">
                  <c:v>0.19399999999999998</c:v>
                </c:pt>
                <c:pt idx="7">
                  <c:v>0.193</c:v>
                </c:pt>
                <c:pt idx="8">
                  <c:v>0.17699999999999999</c:v>
                </c:pt>
                <c:pt idx="9">
                  <c:v>0.17399999999999999</c:v>
                </c:pt>
                <c:pt idx="10">
                  <c:v>0.17199999999999999</c:v>
                </c:pt>
                <c:pt idx="11">
                  <c:v>0.107</c:v>
                </c:pt>
                <c:pt idx="12">
                  <c:v>0.107</c:v>
                </c:pt>
                <c:pt idx="13">
                  <c:v>8.5000000000000006E-2</c:v>
                </c:pt>
                <c:pt idx="14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3F-DA47-A6DC-3FA0475B5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80665887"/>
        <c:axId val="1180675487"/>
      </c:barChart>
      <c:catAx>
        <c:axId val="118066588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0675487"/>
        <c:crosses val="autoZero"/>
        <c:auto val="1"/>
        <c:lblAlgn val="ctr"/>
        <c:lblOffset val="0"/>
        <c:noMultiLvlLbl val="0"/>
      </c:catAx>
      <c:valAx>
        <c:axId val="1180675487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806658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D-E645-8142-1294E936E66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Peggiore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3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7D-E645-8142-1294E936E66B}"/>
              </c:ext>
            </c:extLst>
          </c:dPt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D-E645-8142-1294E936E66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Migliore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9C3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7D-E645-8142-1294E936E66B}"/>
              </c:ext>
            </c:extLst>
          </c:dPt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7D-E645-8142-1294E936E66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Foglio1!$E$2</c:f>
              <c:numCache>
                <c:formatCode>0%</c:formatCode>
                <c:ptCount val="1"/>
                <c:pt idx="0">
                  <c:v>0.67999999999999994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7D-E645-8142-1294E936E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386540543"/>
        <c:axId val="1386547263"/>
      </c:barChart>
      <c:catAx>
        <c:axId val="13865405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6547263"/>
        <c:crosses val="autoZero"/>
        <c:auto val="1"/>
        <c:lblAlgn val="ctr"/>
        <c:lblOffset val="100"/>
        <c:noMultiLvlLbl val="0"/>
      </c:catAx>
      <c:valAx>
        <c:axId val="1386547263"/>
        <c:scaling>
          <c:orientation val="minMax"/>
          <c:max val="1.7000000000000002"/>
          <c:min val="0.5"/>
        </c:scaling>
        <c:delete val="1"/>
        <c:axPos val="l"/>
        <c:numFmt formatCode="0%" sourceLinked="1"/>
        <c:majorTickMark val="out"/>
        <c:minorTickMark val="none"/>
        <c:tickLblPos val="nextTo"/>
        <c:crossAx val="1386540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8914288990252"/>
          <c:y val="0.16062095884067257"/>
          <c:w val="0.74749900569352434"/>
          <c:h val="0.726385876093746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  <a:ln w="635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713C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57-F14F-B8C7-D0E167D3311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57-F14F-B8C7-D0E167D33114}"/>
              </c:ext>
            </c:extLst>
          </c:dPt>
          <c:dPt>
            <c:idx val="2"/>
            <c:bubble3D val="0"/>
            <c:spPr>
              <a:solidFill>
                <a:srgbClr val="DB8A81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57-F14F-B8C7-D0E167D33114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57-F14F-B8C7-D0E167D33114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D57-F14F-B8C7-D0E167D33114}"/>
              </c:ext>
            </c:extLst>
          </c:dPt>
          <c:dLbls>
            <c:dLbl>
              <c:idx val="0"/>
              <c:layout>
                <c:manualLayout>
                  <c:x val="-9.2142828163112433E-3"/>
                  <c:y val="1.97742072919448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47709339511288"/>
                      <c:h val="0.22636968530459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57-F14F-B8C7-D0E167D33114}"/>
                </c:ext>
              </c:extLst>
            </c:dLbl>
            <c:dLbl>
              <c:idx val="1"/>
              <c:layout>
                <c:manualLayout>
                  <c:x val="-2.2061518308652819E-3"/>
                  <c:y val="-1.33149432084027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179546762183106"/>
                      <c:h val="0.273602384208107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D57-F14F-B8C7-D0E167D33114}"/>
                </c:ext>
              </c:extLst>
            </c:dLbl>
            <c:dLbl>
              <c:idx val="2"/>
              <c:layout>
                <c:manualLayout>
                  <c:x val="-0.12877158990683588"/>
                  <c:y val="-2.3172559905806461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894434600328438"/>
                      <c:h val="0.2294717157550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57-F14F-B8C7-D0E167D33114}"/>
                </c:ext>
              </c:extLst>
            </c:dLbl>
            <c:dLbl>
              <c:idx val="3"/>
              <c:layout>
                <c:manualLayout>
                  <c:x val="1.3951179909594606E-2"/>
                  <c:y val="8.11665898474516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92813231904712"/>
                      <c:h val="0.22947154095803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57-F14F-B8C7-D0E167D33114}"/>
                </c:ext>
              </c:extLst>
            </c:dLbl>
            <c:dLbl>
              <c:idx val="4"/>
              <c:layout>
                <c:manualLayout>
                  <c:x val="1.7368528498391069E-2"/>
                  <c:y val="9.45603812853419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681608846997453"/>
                      <c:h val="0.15849214132080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D57-F14F-B8C7-D0E167D3311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Certamente sì</c:v>
                </c:pt>
                <c:pt idx="1">
                  <c:v> Probabilmente sì</c:v>
                </c:pt>
                <c:pt idx="2">
                  <c:v>Probabilmente no</c:v>
                </c:pt>
                <c:pt idx="3">
                  <c:v>Sicuramente no</c:v>
                </c:pt>
                <c:pt idx="4">
                  <c:v>L'ho già aperta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7.2000000000000008E-2</c:v>
                </c:pt>
                <c:pt idx="1">
                  <c:v>0.29600000000000004</c:v>
                </c:pt>
                <c:pt idx="2">
                  <c:v>0.32</c:v>
                </c:pt>
                <c:pt idx="3">
                  <c:v>0.27800000000000002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57-F14F-B8C7-D0E167D33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7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125984779912171"/>
          <c:y val="5.1804210491965715E-2"/>
          <c:w val="0.4016491780929074"/>
          <c:h val="0.89639157901606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803F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3C3C3B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4-C041-9FA9-213500B92A0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Foglio1!$A$2:$A$15</c:f>
              <c:strCache>
                <c:ptCount val="14"/>
                <c:pt idx="0">
                  <c:v>Commercialista</c:v>
                </c:pt>
                <c:pt idx="1">
                  <c:v>Altri imprenditori</c:v>
                </c:pt>
                <c:pt idx="2">
                  <c:v>Consulenti del lavoro</c:v>
                </c:pt>
                <c:pt idx="3">
                  <c:v>Associazioni di categoria </c:v>
                </c:pt>
                <c:pt idx="4">
                  <c:v>Amici</c:v>
                </c:pt>
                <c:pt idx="5">
                  <c:v>Siti del Ministero del Lavoro</c:v>
                </c:pt>
                <c:pt idx="6">
                  <c:v>Camere di commercio</c:v>
                </c:pt>
                <c:pt idx="7">
                  <c:v>Banche</c:v>
                </c:pt>
                <c:pt idx="8">
                  <c:v>Tutorial</c:v>
                </c:pt>
                <c:pt idx="9">
                  <c:v>CAF</c:v>
                </c:pt>
                <c:pt idx="10">
                  <c:v>Bandi regionali/comunali</c:v>
                </c:pt>
                <c:pt idx="11">
                  <c:v>Riviste specializzate</c:v>
                </c:pt>
                <c:pt idx="13">
                  <c:v>Non saprei</c:v>
                </c:pt>
              </c:strCache>
            </c:strRef>
          </c:cat>
          <c:val>
            <c:numRef>
              <c:f>Foglio1!$B$2:$B$15</c:f>
              <c:numCache>
                <c:formatCode>0%</c:formatCode>
                <c:ptCount val="14"/>
                <c:pt idx="0">
                  <c:v>0.31</c:v>
                </c:pt>
                <c:pt idx="1">
                  <c:v>0.26500000000000001</c:v>
                </c:pt>
                <c:pt idx="2">
                  <c:v>0.251</c:v>
                </c:pt>
                <c:pt idx="3">
                  <c:v>0.17699999999999999</c:v>
                </c:pt>
                <c:pt idx="4">
                  <c:v>0.16</c:v>
                </c:pt>
                <c:pt idx="5">
                  <c:v>0.155</c:v>
                </c:pt>
                <c:pt idx="6">
                  <c:v>0.14800000000000002</c:v>
                </c:pt>
                <c:pt idx="7">
                  <c:v>0.13400000000000001</c:v>
                </c:pt>
                <c:pt idx="8">
                  <c:v>0.11900000000000001</c:v>
                </c:pt>
                <c:pt idx="9">
                  <c:v>0.11</c:v>
                </c:pt>
                <c:pt idx="10">
                  <c:v>0.1</c:v>
                </c:pt>
                <c:pt idx="11">
                  <c:v>7.400000000000001E-2</c:v>
                </c:pt>
                <c:pt idx="13">
                  <c:v>0.11699999999999999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14-C041-9FA9-213500B92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80665887"/>
        <c:axId val="1180675487"/>
      </c:barChart>
      <c:catAx>
        <c:axId val="11806658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400" b="0" i="0" u="none" strike="noStrike" kern="1200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0675487"/>
        <c:crosses val="autoZero"/>
        <c:auto val="1"/>
        <c:lblAlgn val="ctr"/>
        <c:lblOffset val="0"/>
        <c:noMultiLvlLbl val="0"/>
      </c:catAx>
      <c:valAx>
        <c:axId val="118067548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8066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88914288990252"/>
          <c:y val="0.16062095884067257"/>
          <c:w val="0.74749900569352434"/>
          <c:h val="0.72638587609374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  <a:ln w="635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713C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BA-8142-A306-0B0191F1EF4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BA-8142-A306-0B0191F1EF49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BA-8142-A306-0B0191F1EF4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BA-8142-A306-0B0191F1EF49}"/>
              </c:ext>
            </c:extLst>
          </c:dPt>
          <c:dLbls>
            <c:dLbl>
              <c:idx val="0"/>
              <c:layout>
                <c:manualLayout>
                  <c:x val="0.14789189111717052"/>
                  <c:y val="-9.2124795294352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BA-8142-A306-0B0191F1EF49}"/>
                </c:ext>
              </c:extLst>
            </c:dLbl>
            <c:dLbl>
              <c:idx val="1"/>
              <c:layout>
                <c:manualLayout>
                  <c:x val="0.303559975491689"/>
                  <c:y val="7.3699836235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73147992217539"/>
                      <c:h val="0.18649743559388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BA-8142-A306-0B0191F1EF49}"/>
                </c:ext>
              </c:extLst>
            </c:dLbl>
            <c:dLbl>
              <c:idx val="2"/>
              <c:layout>
                <c:manualLayout>
                  <c:x val="-0.18960498861175706"/>
                  <c:y val="-7.00148444237079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90867190513899"/>
                      <c:h val="0.18649743559388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BA-8142-A306-0B0191F1EF49}"/>
                </c:ext>
              </c:extLst>
            </c:dLbl>
            <c:dLbl>
              <c:idx val="3"/>
              <c:layout>
                <c:manualLayout>
                  <c:x val="-1.7667004671150302E-2"/>
                  <c:y val="-0.145277755532420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48370233151431"/>
                      <c:h val="0.135793399048053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BA-8142-A306-0B0191F1E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niente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0.20399999999999999</c:v>
                </c:pt>
                <c:pt idx="1">
                  <c:v>0.58700000000000008</c:v>
                </c:pt>
                <c:pt idx="2">
                  <c:v>0.19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BA-8142-A306-0B0191F1E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rgbClr val="00803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044-A943-A1A8-1BE391AA876B}"/>
              </c:ext>
            </c:extLst>
          </c:dPt>
          <c:cat>
            <c:strRef>
              <c:f>Tabelle1!$A$2</c:f>
              <c:strCache>
                <c:ptCount val="1"/>
                <c:pt idx="0">
                  <c:v>Male</c:v>
                </c:pt>
              </c:strCache>
            </c:strRef>
          </c:cat>
          <c:val>
            <c:numRef>
              <c:f>Tabelle1!$B$2</c:f>
              <c:numCache>
                <c:formatCode>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4-A943-A1A8-1BE391AA8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axId val="751041872"/>
        <c:axId val="751042264"/>
      </c:barChart>
      <c:catAx>
        <c:axId val="7510418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751042264"/>
        <c:crosses val="autoZero"/>
        <c:auto val="1"/>
        <c:lblAlgn val="ctr"/>
        <c:lblOffset val="100"/>
        <c:noMultiLvlLbl val="0"/>
      </c:catAx>
      <c:valAx>
        <c:axId val="751042264"/>
        <c:scaling>
          <c:orientation val="minMax"/>
          <c:max val="10"/>
          <c:min val="0"/>
        </c:scaling>
        <c:delete val="0"/>
        <c:axPos val="b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75104187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74864374121246E-2"/>
          <c:y val="0.2023736824352593"/>
          <c:w val="0.95775842815665746"/>
          <c:h val="0.5704560939951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03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200" b="1" kern="120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16-20 anni</c:v>
                </c:pt>
                <c:pt idx="1">
                  <c:v>21-25 anni</c:v>
                </c:pt>
                <c:pt idx="2">
                  <c:v>26-30 anni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0.318</c:v>
                </c:pt>
                <c:pt idx="1">
                  <c:v>0.33400000000000002</c:v>
                </c:pt>
                <c:pt idx="2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6-AD47-A575-192E9D3226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47456856"/>
        <c:axId val="751039128"/>
      </c:barChart>
      <c:catAx>
        <c:axId val="747456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it-IT"/>
          </a:p>
        </c:txPr>
        <c:crossAx val="751039128"/>
        <c:crosses val="autoZero"/>
        <c:auto val="1"/>
        <c:lblAlgn val="ctr"/>
        <c:lblOffset val="100"/>
        <c:noMultiLvlLbl val="0"/>
      </c:catAx>
      <c:valAx>
        <c:axId val="751039128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747456856"/>
        <c:crosses val="autoZero"/>
        <c:crossBetween val="between"/>
        <c:majorUnit val="0.2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216571534770686"/>
          <c:y val="0.21060734474708712"/>
          <c:w val="0.95775842815665746"/>
          <c:h val="0.70906663829993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03F"/>
            </a:solidFill>
            <a:ln w="6350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9F1-644A-97EA-A65277EAB96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9F1-644A-97EA-A65277EAB965}"/>
              </c:ext>
            </c:extLst>
          </c:dPt>
          <c:dLbls>
            <c:dLbl>
              <c:idx val="0"/>
              <c:layout>
                <c:manualLayout>
                  <c:x val="-1.9875960898678244E-2"/>
                  <c:y val="-5.63534340120920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F1-644A-97EA-A65277EAB965}"/>
                </c:ext>
              </c:extLst>
            </c:dLbl>
            <c:dLbl>
              <c:idx val="1"/>
              <c:layout>
                <c:manualLayout>
                  <c:x val="1.6386826567394088E-3"/>
                  <c:y val="1.08745546982585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F1-644A-97EA-A65277EAB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F1-644A-97EA-A65277EAB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5"/>
      </c:pieChart>
    </c:plotArea>
    <c:plotVisOnly val="1"/>
    <c:dispBlanksAs val="gap"/>
    <c:showDLblsOverMax val="0"/>
  </c:chart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138024705182208"/>
          <c:y val="5.1804210491965715E-2"/>
          <c:w val="0.38152881199883049"/>
          <c:h val="0.861769793003403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Per motivi personali/familiari</c:v>
                </c:pt>
                <c:pt idx="1">
                  <c:v>Mi sono trasferito per motivi 
di studio</c:v>
                </c:pt>
                <c:pt idx="2">
                  <c:v>La mia famiglia si è trasferita
quando ero piccolo</c:v>
                </c:pt>
                <c:pt idx="3">
                  <c:v>Ho trovato qui il mio primo lavoro</c:v>
                </c:pt>
                <c:pt idx="4">
                  <c:v>Ho cambiato lavoro/mi ha 
trasferito l'azienda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0.27800000000000002</c:v>
                </c:pt>
                <c:pt idx="1">
                  <c:v>0.27200000000000002</c:v>
                </c:pt>
                <c:pt idx="2">
                  <c:v>0.26600000000000001</c:v>
                </c:pt>
                <c:pt idx="3">
                  <c:v>0.17699999999999999</c:v>
                </c:pt>
                <c:pt idx="4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8-1541-9689-03CA65DC2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80665887"/>
        <c:axId val="1180675487"/>
      </c:barChart>
      <c:catAx>
        <c:axId val="1180665887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700" b="0" i="0" u="none" strike="noStrike" kern="1200" spc="-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0675487"/>
        <c:crosses val="autoZero"/>
        <c:auto val="1"/>
        <c:lblAlgn val="ctr"/>
        <c:lblOffset val="0"/>
        <c:noMultiLvlLbl val="0"/>
      </c:catAx>
      <c:valAx>
        <c:axId val="1180675487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8066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15667614049242"/>
          <c:y val="2.3437498558224745E-2"/>
          <c:w val="0.49968664771901528"/>
          <c:h val="0.948437503171905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bg1">
                <a:alpha val="50196"/>
              </a:schemeClr>
            </a:solidFill>
            <a:ln cap="rnd" cmpd="sng">
              <a:noFill/>
            </a:ln>
            <a:effectLst/>
          </c:spPr>
          <c:invertIfNegative val="0"/>
          <c:cat>
            <c:strRef>
              <c:f>Foglio1!$A$2:$A$11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0.60799999999999998</c:v>
                </c:pt>
                <c:pt idx="1">
                  <c:v>0.67599999999999993</c:v>
                </c:pt>
                <c:pt idx="2">
                  <c:v>0.45099999999999996</c:v>
                </c:pt>
                <c:pt idx="3">
                  <c:v>0.81299999999999994</c:v>
                </c:pt>
                <c:pt idx="4">
                  <c:v>0.31299999999999994</c:v>
                </c:pt>
                <c:pt idx="5">
                  <c:v>0.85099999999999998</c:v>
                </c:pt>
                <c:pt idx="6">
                  <c:v>0.42100000000000004</c:v>
                </c:pt>
                <c:pt idx="7">
                  <c:v>0.64900000000000002</c:v>
                </c:pt>
                <c:pt idx="8">
                  <c:v>0.28300000000000003</c:v>
                </c:pt>
                <c:pt idx="9">
                  <c:v>0.57800000000000007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D-0045-BAB7-AD4EC371F6F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8.593260940921752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2D-0045-BAB7-AD4EC371F6FA}"/>
                </c:ext>
              </c:extLst>
            </c:dLbl>
            <c:dLbl>
              <c:idx val="5"/>
              <c:layout>
                <c:manualLayout>
                  <c:x val="1.116773152704625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2D-0045-BAB7-AD4EC371F6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Foglio1!$C$2:$C$11</c:f>
              <c:numCache>
                <c:formatCode>0.00%</c:formatCode>
                <c:ptCount val="10"/>
                <c:pt idx="0">
                  <c:v>0.39200000000000002</c:v>
                </c:pt>
                <c:pt idx="1">
                  <c:v>0.32400000000000001</c:v>
                </c:pt>
                <c:pt idx="2">
                  <c:v>0.54900000000000004</c:v>
                </c:pt>
                <c:pt idx="3">
                  <c:v>0.187</c:v>
                </c:pt>
                <c:pt idx="4">
                  <c:v>0.68700000000000006</c:v>
                </c:pt>
                <c:pt idx="5">
                  <c:v>0.14899999999999999</c:v>
                </c:pt>
                <c:pt idx="6">
                  <c:v>0.57899999999999996</c:v>
                </c:pt>
                <c:pt idx="7">
                  <c:v>0.35099999999999998</c:v>
                </c:pt>
                <c:pt idx="8">
                  <c:v>0.71699999999999997</c:v>
                </c:pt>
                <c:pt idx="9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2D-0045-BAB7-AD4EC371F6F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00803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Foglio1!$D$2:$D$11</c:f>
              <c:numCache>
                <c:formatCode>0.00%</c:formatCode>
                <c:ptCount val="10"/>
                <c:pt idx="0">
                  <c:v>0.60799999999999998</c:v>
                </c:pt>
                <c:pt idx="1">
                  <c:v>0.67600000000000005</c:v>
                </c:pt>
                <c:pt idx="2">
                  <c:v>0.45100000000000001</c:v>
                </c:pt>
                <c:pt idx="3">
                  <c:v>0.81299999999999994</c:v>
                </c:pt>
                <c:pt idx="4">
                  <c:v>0.313</c:v>
                </c:pt>
                <c:pt idx="5">
                  <c:v>0.85099999999999998</c:v>
                </c:pt>
                <c:pt idx="6">
                  <c:v>0.42099999999999999</c:v>
                </c:pt>
                <c:pt idx="7">
                  <c:v>0.64900000000000002</c:v>
                </c:pt>
                <c:pt idx="8">
                  <c:v>0.28299999999999997</c:v>
                </c:pt>
                <c:pt idx="9">
                  <c:v>0.57799999999999996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D-0045-BAB7-AD4EC371F6F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Foglio1!$A$2:$A$11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Foglio1!$E$2:$E$11</c:f>
              <c:numCache>
                <c:formatCode>General</c:formatCode>
                <c:ptCount val="10"/>
                <c:pt idx="0">
                  <c:v>0.39200000000000002</c:v>
                </c:pt>
                <c:pt idx="1">
                  <c:v>0.32399999999999995</c:v>
                </c:pt>
                <c:pt idx="2">
                  <c:v>0.54899999999999993</c:v>
                </c:pt>
                <c:pt idx="3">
                  <c:v>0.18700000000000006</c:v>
                </c:pt>
                <c:pt idx="4">
                  <c:v>0.68700000000000006</c:v>
                </c:pt>
                <c:pt idx="5">
                  <c:v>0.14900000000000002</c:v>
                </c:pt>
                <c:pt idx="6">
                  <c:v>0.57899999999999996</c:v>
                </c:pt>
                <c:pt idx="7">
                  <c:v>0.35099999999999998</c:v>
                </c:pt>
                <c:pt idx="8">
                  <c:v>0.71700000000000008</c:v>
                </c:pt>
                <c:pt idx="9">
                  <c:v>0.42200000000000004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2D-0045-BAB7-AD4EC371F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51373088"/>
        <c:axId val="1051371648"/>
      </c:barChart>
      <c:catAx>
        <c:axId val="10513730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051371648"/>
        <c:crosses val="autoZero"/>
        <c:auto val="1"/>
        <c:lblAlgn val="ctr"/>
        <c:lblOffset val="100"/>
        <c:noMultiLvlLbl val="0"/>
      </c:catAx>
      <c:valAx>
        <c:axId val="10513716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51373088"/>
        <c:crosses val="autoZero"/>
        <c:crossBetween val="between"/>
      </c:valAx>
      <c:spPr>
        <a:solidFill>
          <a:srgbClr val="BED2DB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30494334543223"/>
          <c:y val="0.16062095884067257"/>
          <c:w val="0.75508320523799455"/>
          <c:h val="0.7145634376468467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/>
            </a:solidFill>
            <a:ln w="635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713C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BF-D84F-BACD-2A6CC216F16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BF-D84F-BACD-2A6CC216F169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BF-D84F-BACD-2A6CC216F16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635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BF-D84F-BACD-2A6CC216F169}"/>
              </c:ext>
            </c:extLst>
          </c:dPt>
          <c:dLbls>
            <c:dLbl>
              <c:idx val="0"/>
              <c:layout>
                <c:manualLayout>
                  <c:x val="0.18960498861175692"/>
                  <c:y val="-9.949477891790072E-2"/>
                </c:manualLayout>
              </c:layout>
              <c:tx>
                <c:rich>
                  <a:bodyPr/>
                  <a:lstStyle/>
                  <a:p>
                    <a:fld id="{5C1DB22F-5938-4FFD-9055-4F48DB319A45}" type="CATEGORYNAME">
                      <a:rPr lang="en-US" dirty="0"/>
                      <a:pPr/>
                      <a:t>[NOME CATEGORIA]</a:t>
                    </a:fld>
                    <a:r>
                      <a:rPr lang="en-US" b="1" baseline="0"/>
                      <a:t>
</a:t>
                    </a:r>
                    <a:fld id="{4DCD0B5E-41DC-4A3C-931A-4623B6DF2E2C}" type="VALUE">
                      <a:rPr lang="en-US" sz="1600" b="1" baseline="0" dirty="0"/>
                      <a:pPr/>
                      <a:t>[VALORE]</a:t>
                    </a:fld>
                    <a:endParaRPr lang="en-US" b="1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BF-D84F-BACD-2A6CC216F169}"/>
                </c:ext>
              </c:extLst>
            </c:dLbl>
            <c:dLbl>
              <c:idx val="1"/>
              <c:layout>
                <c:manualLayout>
                  <c:x val="0.25234408498125444"/>
                  <c:y val="9.712547036871369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6B6E98-234F-4611-A1A5-102A3E0012B6}" type="CATEGORYNAME">
                      <a:rPr lang="en-US" sz="1050" dirty="0"/>
                      <a:pPr algn="ctr">
                        <a:defRPr lang="en-US"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sz="1050" baseline="0"/>
                      <a:t>
</a:t>
                    </a:r>
                    <a:fld id="{FE423079-CE9F-4D72-969E-16119BFA20A9}" type="VALUE">
                      <a:rPr lang="en-US" sz="1050" b="1" baseline="0" dirty="0"/>
                      <a:pPr algn="ctr">
                        <a:defRPr lang="en-US"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 sz="105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624148569094441"/>
                      <c:h val="0.16496594074166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BF-D84F-BACD-2A6CC216F169}"/>
                </c:ext>
              </c:extLst>
            </c:dLbl>
            <c:dLbl>
              <c:idx val="2"/>
              <c:layout>
                <c:manualLayout>
                  <c:x val="-0.1554762399569074"/>
                  <c:y val="-0.11666669963286024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0DA738-68B1-4372-8F86-AFB9E272AE51}" type="CATEGORYNAME">
                      <a:rPr lang="en-US" sz="1050"/>
                      <a:pPr algn="ctr">
                        <a:defRPr lang="en-US"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sz="1050" baseline="0"/>
                      <a:t>
</a:t>
                    </a:r>
                    <a:fld id="{62B66E94-E2B3-47A3-85EE-5F55FB7E4676}" type="VALUE">
                      <a:rPr lang="en-US" sz="1050" b="1" baseline="0"/>
                      <a:pPr algn="ctr">
                        <a:defRPr lang="en-US"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 sz="105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82966962749035"/>
                      <c:h val="0.17214315202209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BF-D84F-BACD-2A6CC216F169}"/>
                </c:ext>
              </c:extLst>
            </c:dLbl>
            <c:dLbl>
              <c:idx val="3"/>
              <c:layout>
                <c:manualLayout>
                  <c:x val="1.023792290870173E-2"/>
                  <c:y val="-0.13014839781198534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D346D-3DAB-4089-8C85-D0BAAEFDEF9E}" type="CATEGORYNAME">
                      <a:rPr lang="en-US" sz="1050"/>
                      <a:pPr algn="ctr">
                        <a:defRPr lang="en-US"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en-US" sz="1050" baseline="0"/>
                      <a:t>
</a:t>
                    </a:r>
                    <a:fld id="{2D7323A3-D58D-444F-8904-BA05DF25AB89}" type="VALUE">
                      <a:rPr lang="en-US" sz="1050" b="1" baseline="0"/>
                      <a:pPr algn="ctr">
                        <a:defRPr lang="en-US"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en-US" sz="105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088845015986529"/>
                      <c:h val="0.165273333542246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1BF-D84F-BACD-2A6CC216F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niente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0.67</c:v>
                </c:pt>
                <c:pt idx="2">
                  <c:v>0.15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F-D84F-BACD-2A6CC216F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125984779912171"/>
          <c:y val="5.1804210491965715E-2"/>
          <c:w val="0.4016491780929074"/>
          <c:h val="0.89639157901606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803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Cercare subito un lavoro</c:v>
                </c:pt>
                <c:pt idx="1">
                  <c:v>Continuare a studiare/fare corsi </c:v>
                </c:pt>
                <c:pt idx="2">
                  <c:v>Provare a far partire una mia attività</c:v>
                </c:pt>
                <c:pt idx="3">
                  <c:v>Viaggiare per fare nuove esperienze</c:v>
                </c:pt>
                <c:pt idx="4">
                  <c:v>Andare all'estero per perfezionare la lingua</c:v>
                </c:pt>
                <c:pt idx="5">
                  <c:v>Andare a vivere in un altro paese facendo lavori saltuari</c:v>
                </c:pt>
                <c:pt idx="6">
                  <c:v>Dedicarmi al volontariato</c:v>
                </c:pt>
              </c:strCache>
            </c:strRef>
          </c:cat>
          <c:val>
            <c:numRef>
              <c:f>Foglio1!$B$2:$B$8</c:f>
              <c:numCache>
                <c:formatCode>0.0%</c:formatCode>
                <c:ptCount val="7"/>
                <c:pt idx="0">
                  <c:v>0.40200000000000002</c:v>
                </c:pt>
                <c:pt idx="1">
                  <c:v>0.40200000000000002</c:v>
                </c:pt>
                <c:pt idx="2">
                  <c:v>0.23199999999999998</c:v>
                </c:pt>
                <c:pt idx="3">
                  <c:v>0.20699999999999999</c:v>
                </c:pt>
                <c:pt idx="4">
                  <c:v>0.154</c:v>
                </c:pt>
                <c:pt idx="5">
                  <c:v>0.13800000000000001</c:v>
                </c:pt>
                <c:pt idx="6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8-2840-ACD0-601FE81C0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0665887"/>
        <c:axId val="1180675487"/>
      </c:barChart>
      <c:catAx>
        <c:axId val="118066588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0675487"/>
        <c:crosses val="autoZero"/>
        <c:auto val="1"/>
        <c:lblAlgn val="ctr"/>
        <c:lblOffset val="0"/>
        <c:noMultiLvlLbl val="0"/>
      </c:catAx>
      <c:valAx>
        <c:axId val="1180675487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8066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680545777598977"/>
          <c:y val="5.1804210491965715E-2"/>
          <c:w val="0.37610356811603918"/>
          <c:h val="0.89639157901606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803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Raccolgo info che mi possono servire</c:v>
                </c:pt>
                <c:pt idx="1">
                  <c:v>Mi confronto con altri ragazzi </c:v>
                </c:pt>
                <c:pt idx="2">
                  <c:v>Faccio lavori occasionali per fare esperienza </c:v>
                </c:pt>
                <c:pt idx="3">
                  <c:v>Seguo sui social le storie di altre persone</c:v>
                </c:pt>
                <c:pt idx="4">
                  <c:v>Cerco di far conoscere quello che faccio</c:v>
                </c:pt>
                <c:pt idx="5">
                  <c:v>Seguo corsi fuori dalla scuola</c:v>
                </c:pt>
                <c:pt idx="6">
                  <c:v>Seguo tutorial on line </c:v>
                </c:pt>
              </c:strCache>
            </c:strRef>
          </c:cat>
          <c:val>
            <c:numRef>
              <c:f>Foglio1!$B$2:$B$8</c:f>
              <c:numCache>
                <c:formatCode>0.0%</c:formatCode>
                <c:ptCount val="7"/>
                <c:pt idx="0">
                  <c:v>0.44299999999999995</c:v>
                </c:pt>
                <c:pt idx="1">
                  <c:v>0.34600000000000003</c:v>
                </c:pt>
                <c:pt idx="2">
                  <c:v>0.27600000000000002</c:v>
                </c:pt>
                <c:pt idx="3">
                  <c:v>0.23600000000000002</c:v>
                </c:pt>
                <c:pt idx="4">
                  <c:v>0.19500000000000001</c:v>
                </c:pt>
                <c:pt idx="5">
                  <c:v>0.17100000000000001</c:v>
                </c:pt>
                <c:pt idx="6">
                  <c:v>0.16699999999999998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D-3548-98AA-FDBA95DA6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0665887"/>
        <c:axId val="1180675487"/>
      </c:barChart>
      <c:catAx>
        <c:axId val="118066588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0675487"/>
        <c:crosses val="autoZero"/>
        <c:auto val="1"/>
        <c:lblAlgn val="ctr"/>
        <c:lblOffset val="0"/>
        <c:noMultiLvlLbl val="0"/>
      </c:catAx>
      <c:valAx>
        <c:axId val="1180675487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806658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Foglio1!$A$118:$A$129</cx:f>
        <cx:lvl ptCount="12">
          <cx:pt idx="0">Provincia di Bergamo</cx:pt>
          <cx:pt idx="1">Provincia di Brescia</cx:pt>
          <cx:pt idx="2">Provincia di Como</cx:pt>
          <cx:pt idx="3">Provincia di Cremona</cx:pt>
          <cx:pt idx="4">Provincia di Lecco</cx:pt>
          <cx:pt idx="5">Provincia di Lodi</cx:pt>
          <cx:pt idx="6">Provincia di Mantova</cx:pt>
          <cx:pt idx="7">Provincia di Milano</cx:pt>
          <cx:pt idx="8">Provincia di Monza Brianza</cx:pt>
          <cx:pt idx="9">Provincia di Pavia</cx:pt>
          <cx:pt idx="10">Provincia di Sondrio</cx:pt>
          <cx:pt idx="11">Provincia di Varese</cx:pt>
        </cx:lvl>
      </cx:strDim>
      <cx:numDim type="colorVal">
        <cx:f>Foglio1!$B$118:$B$129</cx:f>
        <cx:lvl ptCount="12" formatCode="0,0%">
          <cx:pt idx="0">0.20000000000000001</cx:pt>
          <cx:pt idx="1">0.20000000000000001</cx:pt>
          <cx:pt idx="2">0.20000000000000001</cx:pt>
          <cx:pt idx="3">0.20000000000000001</cx:pt>
          <cx:pt idx="4">0.20000000000000001</cx:pt>
          <cx:pt idx="5">0.20000000000000001</cx:pt>
          <cx:pt idx="6">0.20000000000000001</cx:pt>
          <cx:pt idx="7">0.20000000000000001</cx:pt>
          <cx:pt idx="8">0.20000000000000001</cx:pt>
          <cx:pt idx="9">0.20000000000000001</cx:pt>
          <cx:pt idx="10">0.20000000000000001</cx:pt>
          <cx:pt idx="11">0.20000000000000001</cx:pt>
        </cx:lvl>
      </cx:numDim>
    </cx:data>
  </cx:chartData>
  <cx:chart>
    <cx:plotArea>
      <cx:plotAreaRegion>
        <cx:series layoutId="regionMap" uniqueId="{1835678D-AA40-44FD-8B7F-913572130B00}">
          <cx:dataPt idx="0">
            <cx:spPr>
              <a:solidFill>
                <a:srgbClr val="00803F"/>
              </a:solidFill>
            </cx:spPr>
          </cx:dataPt>
          <cx:dataPt idx="1">
            <cx:spPr>
              <a:solidFill>
                <a:srgbClr val="00803F"/>
              </a:solidFill>
            </cx:spPr>
          </cx:dataPt>
          <cx:dataPt idx="2">
            <cx:spPr>
              <a:solidFill>
                <a:srgbClr val="00803F"/>
              </a:solidFill>
            </cx:spPr>
          </cx:dataPt>
          <cx:dataPt idx="3">
            <cx:spPr>
              <a:solidFill>
                <a:srgbClr val="00803F"/>
              </a:solidFill>
            </cx:spPr>
          </cx:dataPt>
          <cx:dataPt idx="4">
            <cx:spPr>
              <a:solidFill>
                <a:srgbClr val="00803F"/>
              </a:solidFill>
            </cx:spPr>
          </cx:dataPt>
          <cx:dataPt idx="5">
            <cx:spPr>
              <a:solidFill>
                <a:srgbClr val="00803F"/>
              </a:solidFill>
            </cx:spPr>
          </cx:dataPt>
          <cx:dataPt idx="6">
            <cx:spPr>
              <a:solidFill>
                <a:srgbClr val="00803F"/>
              </a:solidFill>
            </cx:spPr>
          </cx:dataPt>
          <cx:dataPt idx="7">
            <cx:spPr>
              <a:solidFill>
                <a:srgbClr val="00803F"/>
              </a:solidFill>
            </cx:spPr>
          </cx:dataPt>
          <cx:dataPt idx="8">
            <cx:spPr>
              <a:solidFill>
                <a:srgbClr val="00803F"/>
              </a:solidFill>
            </cx:spPr>
          </cx:dataPt>
          <cx:dataPt idx="9">
            <cx:spPr>
              <a:solidFill>
                <a:srgbClr val="00803F"/>
              </a:solidFill>
            </cx:spPr>
          </cx:dataPt>
          <cx:dataPt idx="10">
            <cx:spPr>
              <a:solidFill>
                <a:srgbClr val="00803F"/>
              </a:solidFill>
            </cx:spPr>
          </cx:dataPt>
          <cx:dataPt idx="11">
            <cx:spPr>
              <a:solidFill>
                <a:srgbClr val="00803F"/>
              </a:solidFill>
            </cx:spPr>
          </cx:dataPt>
          <cx:dataId val="0"/>
          <cx:layoutPr>
            <cx:geography cultureLanguage="it-IT" cultureRegion="IT" attribution="Con tecnologia Bing">
              <cx:geoCache provider="{E9337A44-BEBE-4D9F-B70C-5C5E7DAFC167}">
                <cx:binary>1Htbk504svVfcfj5wy2BhMTE9DwI2Ne6u1y+vBDluoBACBAIkH79yWq7PLbbPeMT4RPxdYUjHHsj
gVAqV65cmfufd+s/7tTDrXmxtkqP/7hbf39ZTVP/j99+G++qh/Z2fNXKO9ON3eP06q5rf+seH+Xd
w2/35naRuvwtRJj8dlfdmulhffmvf8LdyofupLu7nWSnL+2DcVcPo1XT+B+u/fDSi9v7VupMjpOR
d1P4+8sL081S38nbF/fyhXgw5W3bvXzxoCc5uWvXP/z+8tsZL1/89v2N/7SIFwrWOdl7mEzoK5bE
NE54iP74C1++UJ0uP19OXjHOMUcRST79Rc/PPrttYfrPLOiP5dze35uHcYTX++P/r2Z+s/zfX550
7cdXL/+0DV8edNdZPT1tbwk7/fvL/XSr5O3LF3Ls0k9X0u7pvfbXf2zEb99a5l///O4L2JrvvvnK
eN/v43+79KdFf2s7eH8w4/P+/SLbITiJ8PfJdvgb22H0KsI4IRg/G+/52Z9t9xML+gvbPc/8Sds9
D//b2i7tfrXTJSFPKOf8k1exbwyXvMI0IhQnn10SgU9+cvhPhvuvq/mx1T5N+zmTfRr7t7XXqVS3
+hfDJIkJDRkGAPwGHzHmnCUR/oyP8bem+omF/NhYzxN/zlzPo/+2Bjvp7uXzzv0aZAwB+0KMwB7f
mIuyhIYRSj4BJiLPD/3kWf91GT821qdpP2eqT2P/toZKzUPb6V8cxUKcIEox++RD/DuTJQmhEMTi
zx4Gl78Bw59Y0I+t9uVVfs5wX4b/bW138nB394tBMUERQwlBP7ZcxCkjESafnQ2i3NeW++/L+bHd
Ps/7Oat9Hvy3tdnprZ66+Rf7Gw4JpYx+Nsu3jB9YI4vDOOYxsMmvzfUzK/mxwb7M/DmTfRn+9zVa
p/3tC2HkLfz/vIu/JqzFEaaYPhP65DuoDBkKMUXhZ6j8jjee/rGsh59a2F9Y8vs7/KRFv5/2t7Xs
xe38q1M4jDgL42dn/J5eAr5iFoFdP/19l37/9+X82I6f5/2c9T4P/tva7HWn7438pYEvfhUmDMU4
+Uz7v8/fEhyiCIXP+dt3SPozC/qx3b7M/DnLfRn+t7XdzS1oBw+/FkI5oiB4kWeQ/AZC+SvGaBKH
/PnqdxD6E+v5seWeJ/6c4Z5H//9st79Y2zcviL/oeZ+YxA9i4P9er4xDFDMU/ZVeGSc4jpNnPP2e
c4K6eGvu/yOGf9Jz/yRYPgmTn6d+845fXvEvNuT/Rpn8a9Xyi9qb3U63+R868VfC5X+++sfZBSX7
u6mfeeAPrffJsPv7318CGiKIT1/k56ebfMMgv9rBP816uB0nuAV+RSAZDJOIJiSKUURfvlgenq7w
V8B5GEM4JoQnjDyxU92ZqQIJO34VRxSmURY9XUHAisbO/nGJvIoZjxKOozAKn279Ray/6JQrO/1l
Pz5/fqFte9FJPY2/vwTtoP806un1np4dAW7QBCIypxHm8Jz+7vYK6gEwGP+/jraDn0BIF5WclmPN
0G00zu48ZOuhsWOTf7U3P3gabN7TDb96YIiAhFMWhiAEJjHHydOCvnpg6Vk59FOCRGnUWIq2HK4a
zJb9OESzGFt2EoWtSnlTt2LW9b7VYbqsLT5lLi63pi7dYZxa9I4M9ZSOJog23KCpF+OMUR7wehIt
Mett34d8i3zxZvINFt7HY45VQW6aeWn3xfyGUHSOGsdE4RgWddP0F8wwKlo71/sy8CZvEjSmNsyL
aahfWzoUYpoDe1ONfnxtlTRY9EubsXWx19aFRY7LJBCJlIuoTOyygPpcqrhMR6874dTab3i1aBGz
1WVjrcOd6waZunbZRf1ERL3yRtipPsHEXKpVz6muSSwCiemxaechHUhHxehpq9MOkOSEtlW87S0R
zBbhnnM1HeeErKkcB9SLYiUfeWPGKtWmRNsQtvyEyRZfhCN+Z/XQCYXXeDcSFb2NuiTZFEbOs4im
KHgLBqo3RKr1OmiZ2fqK0cMU22UX0rpNuZU4TeLK7PvBzw8R2H4WAZ7QqePenU5xoK7bbqhgTNAd
JoL6I5uxOYyscRs2Nz7jdW1lipdmzZrYJIeF1Cabi2HTMp8SNxolonDF6eJbliU6LFr4tpv2xrRd
TnGdjYknaQOjjzWSZqsdXa/A0cosCCh93Zely5Z2IOnY++UjWbrudGy7eCetb27jZvCXLFjZuQlc
W6QrxstOE1rvYhR3x9DPjSjqJTyWVHXZGJpoW4x1uJV9XG9nG3VZ0U5nJuxoI1pM33I0a1G1iL4l
s+Tp6svkIqq7C+xhO5NmUMcxdD4fE87LvGrWvQ4p3kyFG1GmUSmUVXc0CVYvGlfuuZJrWuEzjhaZ
VW0SHOKJ+l0X8OVDmXiWEm0uZFSvIl6czklcGzGEMyzPL9ExqdClY1d47RIxNvOmUWpMcXtT8GDZ
VW6Ysymil0Dd3ZhGwW03FTub6A+BJI0I6+W0WHnG45VlLip2ZvUfSAw+WRFfizrRTV7VYZYk8Szi
CitwPgW+R2/WKNgwQg4oAr8ddZd5FC3barahSGJ1hR0tpJhYQs6C2cqNtOUbgiOaObIiJdq6HHcD
fKFS27f8iLwer+RonChL1mcy6OnZwheUDsHq0inQhTAr7zYRDbIu8m7OWzNFop7X5hpXsXtc5Nzs
Oj5VomZ9nyeKzVum6JCHBcNXRaD92UqX6Zx4kjPVwavVndwRBd4VMz/sTdHgbceMn4V0s9nWKiy3
UI7qctW6y2ls9FnpkmYTD0QdohLPp9av3TsWqN0EuLaPtT2Ne1rt6sTJo9FLkLJq1Y+29GvaDFaf
Rqa2m972CrY2TB59FIeboemzYZLs3YgitdXMonS2JluoJTsneymqda0uoqmNBAkalKl2LtIk6asz
I+3cpnB4moxPXXXatI0SdaxSqiTZoh4+Se78ZmRW5tEyrye6QtdxW7Ubw1WqIrSkQ9UtmSvupVtl
NjYdEVEJCJTIUB84VIezFTBZTEOEMhag130yzjlf2llMXl5P/RjlVPaNmAguRRkDrHETtQ9E21uP
yMkaNv2+Hbubxs31reGxy9FMbpOaszRpWy5UDFuMxv560KykokyiXmdFMLb5QIdpHzTD3ms/5JOU
88GX9Xi+YJu8aULF0niMu7RCnG55rek+WozeFbxxYtD4vElanQ2utGkfkh1vVSykbHjWD/h2bTuW
rpKN76dpuUQT+GIxBa8dbuo8wKxN7eKjdEqIT5Ep3Mnk9aGcocrdu2IXxkPufXuD/OD2hk/FWzkP
1SOPVJiZOYk3rTVJrjs1vEsqjA5w0ul7b9ich5bEm85QdyQtHZZslmUiBqyGM15GTSYB77KmdDKn
weCOPJrMbm6c7WDM2mwGie2+Rya4QrNDYkqMY/nqIpmjDh5TIy+38dgMH/EQ4VXYONTVoa4rcmk6
cLaybHwrhrmezmvk8FncOnpLY0+z1q8qW+rgfavmclc7+k7TBY6kZ4OYQ17vmL216+wy0HLGDXHm
bBo5EhWWyc75xgpES3kAl25fF4EtT1cf1+D08yYE65+GvAtSiSYqCma6u24mV4Sv4eW6oOGGOnBY
1NSCJvWHoIvvLWo/DLY7BnGjBWuoPZmqdhdNnF8yUi1AD+mQdnVU5Cqc4hQbasRi6Lox1oQHE42r
WLw8se14GnaK7iy8cBYapT+uPSrSGvtcOaXFpOpuE6uxBmzp804GRUrdYkXn1489dvORyKXalKTu
07GLT1yE5YkvnMqHeZrSefZtqsuBZ1D0PFtouS9hezO+mHHDULFudBTjViA/qytHVPi6DF1x3mB/
uzCnLlyolxsGGynmeHIncdfFe1SP42apeJyOvJJpEBR84xiqPmArG+FChzNFqbmMrXOZXiHuusjQ
NPB0THtbOycWAoRAVqPLu7WYz5oiBBIyQ6VNXYaN92kcEn5cKebXTcH0Jm7qbWdc/NAuzVVEcQpE
JgPic9Uh3eVzE7CsqXidxt0YpJaPi8DG9remI/IEImDakLC8UVNP9pSVkxP9UJK0HYoEgMELTtcm
DaXCN4134/tGxhXEzEGiG7Yk2yGhtZDtMO0KYto9IgvbBwDeYqWJyjDClejGgqa0XMgprgd24DMb
RanCLi3Cdtjwlb2VyqCsIBPNyqIAhJoa9nFt+21je30mCUfppOMto74QUStLsUDUpmXYgJdGAb5W
I6XZUvI6Gwrdp/1ow20Y2GYTMrpkhMTDm3gBgKKs1zsJVGdTQKp9sF5SAXxgPLIhAP5ho2RLIXjt
sQ6liGQTX84z8pfW2EXAEYmPE6WP2vVj1quuEpEKKPhz2JZi4HNhRd/DCaVttw0lkolomiQ4m3rj
95p1OMVS0eNCIuNFNzXzbqroQAUZB3acDQVfMyNgVIH7N9Ygvet0tJVdUbCsHme9nyrrdhgwKkXj
spmWpNwtY6MePZkhYtmozHSg+tcVnprDEnL+nvK2liJcWLzTcxt+nFeABTe2ZBLK2/jM6OLj2sWN
wIGfMt7VwUenxuodMqNJlXW4F+scsjbvMGb7UEFoE+FYzoeSmPl0DdQEcbd1ImqS+tBDypSOrEXp
OMowHyPysKrVbnTI5jtKJqD3AM9bP479gdaObKukCwWHZDmNloUIALDlUtbaSjFWkm5Hl2ChiJVK
9JBEZdwtdV7qqtzOgbccTCxN1qNQi7bXlxK346ZP/JqT0A3vajJGImQmAhPUgdvJqqxPlOnHC510
7jjVho37hdU4o0Dx38+knTbh6JoDXondtsO4gJn8Cu/fvk74EhOBURd7ga0P9wUkKTxc1jNGmb3p
plXDKYdDv61kcLvUoT8GHN+oqozftaEKAbxxS8+b0dq9JX5BYjYthAFcluaW1g0+V9DfsS+j9UOh
m+iSTJaeR7VdwE+j6cknij1aAnaxOr1m2lf3vPEmnZgc085p2YlRWTiGkFE0adu21TuFxvVaFkO9
B1Tl7zqbBA8mbgA07Bp8rLQcUmKcuw4SFaVrEbt0oJye2sUEacs9EiGy800Vt2XWkaLa4XUcsnhc
z6uZCl+HeNPYqhMJA1a/FnJnQnJduOndWPahFTZQWKaj46WgCpO8G5LRAq3rq5wj1+1HW8i8dK7a
dbCvU9LoNI7Wpc0t6tFB14m5A5St0r5rzb4kUfBmxr656ouEnxSIjm/XGcWbRTdumzBqHyzFSnRY
LkDDLaHpYBaAV1lCaGFLNByKZVL7ofVjLOLQVClZVXExuzreVvCuh2jRwGojHxan4UibzDUSKJaW
j8uEzWZd5yqVsa5yso6Fz6IZIM2GVfVop9a/Lmu17Idg2Sju+WnY2OJKV5CS2YiqPXQ/xVtcqfXM
BlV7IJ1S14OtzUmbRNXjipYu67VzF+tkB8ESxN9wsqxCq/omjoLpgg5ts5n7jiwiCYnLVzjaNzzq
ATHscNLh3kJcDlQWBlMJWwgx2c8R2fZdNOeQm1fXlV6mdNA9yUNlzHYajzNHRe4ANQVt4bwa9jhZ
CVkP6+J8dio8Ga0xWdgNlxGrjjPE7xtrmkYga5YNX0KyiQZyBMBXKYplFjaTFqSxkFr0Bct726SB
HO6xL98oEk9bvhZFTlAhszpeN0FcTQLSvNOw9mclqlZAcjgpqgiuPLAHr4N8wrdFQtZ9BVFYIM7f
IalRKp1+IKVOg25+Kyt3F6BFp3xEj7R4PeMh3FimHbg72kfBMfDDFZ0g29EzO3M+ZGm/zHG+WDyk
CZ02y7ocFS7fjtEqyMp1Wvdsx8LxrB11k46B306kvnGlr3dlr9a0nH0Mu7WEKRt6iOfzqC6Nlqdm
jZMM0zlbn9iQM7MTpleTABYYp36hbaZbW4lmiQ5tHJzromlTb9ZItFOEBBqbSQyyfizK+m3FsdtC
tybLlgHSQF42JiVyfGjNfMIURHdGNXDytQo+cCfdoSjkKNwKeU2Ml+20dsdCrvYOT56eOGfBfyfD
dkmfbDWfVxG0CU6NGY99TPvTJYy6FFs9XqhkUfsKcpJHAMZ5D7xqeM19B3rF2M8prRKb03Ep4Wj2
PgNqWObzUOa8pfOmxBBa1zWqNy134w6OwAoUIB4gxLjlDXGsqEVfaZS1nRkEMrTbLBbiIaRhc1a4
lp1br0s4jpV8sxbBhjLcHgpT5g2wgkvDGqD5eoawx4B7RkylmFH+pi2STlS1XgXWSVonsAt2aNJZ
h8cEz11a9u09r8cyJzhYtglK5MaAmd7XU1WAsKH2fVQcWt6WuaqHWiSgdh2KqTlhtSaikaA4zYVR
F2U1bM0A8IWVhIWuC01LOpWirqIlV/Pg4Eyg0wYC9q4F+qXKIo0Qe1P0nB1lbR4APfkhKtQBR/h9
EhQAcu1wUvoGsqk2kMe1xPSML2NwMrhADCSgcAZNtZeq/7DOkQhq1WwaXPi06/SSd2opsjGOukYM
MYuzui5xCkdKP6WTNGVyCE/HhM2nYzkmKUg59ZtQo/EMGDLPtaw2BYHM1cXFeiDhiDZDDGH86/bU
z2rgJy3yruudkWX1uXf4y8d/XXct/PujX/XfXz61Hv/70+lzz/J/HLV96J7ancbvBz1pyl/uBYv5
rDE/6bjffICsAZqPvxKV/0I2vvqjBfovLv61pvyl5PKkuibQXAfdx19Jp3+Slb/0C/xbVP4y6ytZ
GbqIEAjKCPq/8BdZ+alHFiUg5UITNCFASOFJz7IyBS2aP30ZRhHnMYN1/VtWftK6oWmaRYjEnNH/
layM0J90XkahYojip17ekCawvG903sl5HY9BJDrVaJXq3ugsaNYjL8iddu10CKY+SBOyoJ0O5LpT
rZUHy7onhIjb44zKt3MdV6liq5BWXltKDxxPMSilPd4oxS6wcQM4idw3Ti0HB143xebOFPNFS3wG
eVdmuiJnPjybVfQmmvt5h5bJ5utQXlLV201g6VVP+lD04xS9ruxyR431ol3wQzviyyIew4zMcxpS
VqXr4gCdUPCeU7L3oCiJuA8vWWEAVxzEMondrmXylIETzXW4d6w5JIE9KAcCXEu0GFren4aO4BRU
gqPuu6O1VZmapphOfaGqCy5r4AC9GeGh5NjPdN/Vw5TVg2zO5jkc8hGi3MFrkHf1OJwOdiKnDplN
JKfbJxlF8wLm0/p86lt7YZpgyJjtcL6EFRYsmkHrYRAfrREFaNKZL1izXbtwSavB7eI1iNOK4NOo
9n3eNmOcdqZB2yqsQXUMG723i5MnbLQAnyABi7mLXjdP6QPuCghYhmzGIHycVHmoQWR4zZIZVL8o
Oig2bqmrThSdT2yE9i0trwYXHqDsAGejKNm2rvWSJWVTQOo4gMg6eojx0eJ20dAZEa5q2WoUPyaG
0EPJAiBgayNAQn7jIS3bdlTptF1md8HaafFiHUJ1AoZQaTCUIIzpSR9qKK+lEx9puhImt3XcT5vE
z7GIQN2pcQNyfVw5wTushZu6t7yoj0058h2w3mZbD6a4jGUdgIweyyex2EFIYp1Yk7AQOGlvQVbr
Nk0xb1gzQ7xrC51GZZkA/Sj3KtBku2qzSxwIKkBPz2Yj45zUHkJmCWUEaYEX9Utx5gcI4AVLUSPf
yKl8GOkAHKoyB6eK1M+QmvO1osBwm0CUOuKZa/VDU0gropWGuwU1qwhdgB6jYDhHg+aQlYNSzHGA
cvcUEyEP2dZFm0GX6YZ16zEeXUarosxDMJso+hr4BEWnhaKLWHuXgHm0KCnIo20Dck7o11AohvOm
AoXAkyNIwVk5sDdx4KrUN8150Mu0KfS9mugJ1/Ubbjog1gi8tUhtML43tC9SOQwfDPVl6ouiEaOr
7uZwPTErzSElPikndi6bLp8QjjKTLBu62pOOSSeSYbjyLsnWZLhVpYe3Zu1pwIBnLk3dPEKD0dUY
rIdh/djM9nzlgdCeL3nJ3YUO/E2xmPfrGtwHbVFlHBdvoHqBhKt0kUc2/Gi74TUtakiklw5IQpEh
IELt0+Y3D/NcbOIADSIYCxEGzQ0bIQkFykA11J10Aw4LuJom6+g29ZCAIvLo/XxXQUYhhgEcppWM
plYlbQb9oijlybwBcRjEkMiDTlsBeWiwypOkqdI6brKpg+F6WKK0GpsjiO2CEhVkvGRvrS59zoLg
FqL2x9mDliDtITbRDbAVJ2YoDrFV3YWGgOrbBiDXzApYJjnEQbL35bwIOcw29zw6HcruCF2qIkYr
grKXPZQUNhnFatOO5rRvpyymQZV2cXnmqNoA/N33VdAIFvS7gHcfg2q6NwN9WBsbC4yn885c86EI
AAiHQzKDjuu9fE1r9HbShRFB056xqOzSmcl1uwAwrPFyhsZyzRMoV5RMFbmHlAh1kMCHjpOsXZO8
CECBnzrIEJwqAYNrhPYzQHfexMQAOw/0DS/D94FSuxKozzmuWr13lXdby4Y6x9rwVHdrmxV9m0kZ
d6LWjoCj9y4lcfeIi6FPKygTZYWEYKT9ccDVgyFts+8CVcMDofyI1x6qaDIrA3w7FP2w60b4tZUv
DiWob+Cg40mkxiOuydk0QWa0GjEu/ui78qZH/l4u5amq7V7bAQoo85kjIAdFJFsCAvLqnC+mkZs4
Bmgd+qt6pHnChlRPoIeCmpmrwI1i9qCH9zWFKmHvMpKA+hTWZS2WObKHZeHVAQTCe0TNcIXJDBWN
NYZzyqYMdJA0Xoq9XdERdRHbeRAkRFcmhwCNoRiHacoStVyUS6KBHbdVVsnktYoGAyGoOoQkylfr
hA+DU2SiWhQjv0EllAI6ig++769Xm5xwGoOCOpRH43Qkmq54i7E6GfiqQPZZyjSB8pTGULdBSaQE
7uZL5ZK8bNc5lZpcc+lkWqzMQtkNNIXEmxszBNnKk4fWdS6bkim6sCBHCe6T+BrxiAs0BYOQutr7
yKENIuN2GWjGbdJupYQ3bCJ6VlAIQGyFtHeqchPXr6l9ymA4F9UcQvnT+ONUcpZL0r+OQJ2M0FVZ
rGmUdGceXvgQtP4shiQUdslwMTvbCoiVMi+4u8bgoZAa1GcaElaoPkTuaKyCInQfnlodPlYraETJ
wBohIQMccUOyJgiXY9HDDQDit8mg3tmnY81XnYiEN6mk1mUeB5DrApikjQLFZ1n0wXXzxs9rSgay
0S7eVwF+9Lh8V0/1/ZCUcxrZcsw476a8nuEcL8zD/noH0onbRCYEnCKSQ5kbOYh0LcpsF4CMvKqT
wAU7yFcgW0sEXZN1Q5ZhACG9X7KSqA9+7E68bh/CZA1gt+zp4lkNVVeEAJb9B6+aBbKQcwu19BlD
ojb4rJfmJjQjTrvK+w0z7sZ43AnfBhvV4+0ig2MkA5tZMs2CepqisGRw2WfAI+1udp0GHdNucFik
Y90MW0mL5cgHes35+sBKr7NGLhktoFY3qSUtG50x09tUDcoeI1othxDBO7RFjUUFYuU2MEWUtZXi
QOoiuvs/yV/+XpkJNJYQaMn464aXr3+o9SmZ+TzlU1qSvCLwu4YkgU7BmEURtKn8u9uFJySEXzwQ
6Ft5yjGgjek5LYHewyihNIG2UAq345CxPKclFBphEviWhogixnH4v0lLaAQP+br9BH3ud4GfoiUJ
xdB29W1aAr9QU0b1AH48Lg586QvRVGozE+hFWN6NEioUPY9BrrR5iNcdDkAKX3SVOmNv57q95Li5
xCvU16a6zlXRQgCO5brvAwCkpVYxMMYgeCL4mwCkAQGfdmFUfGSLFLhAyT4wdIPMcjJD3YKS+TzR
LEmHAm9IAYxoBhaoEHCCfinB12xwojhwScwAB9R8BL8Q8f+wdybLteNokn4ipJEEQYJbDmfU0dE8
bWjSlS7AmQQBDnj6ckZWZEdkd5dZLXrRZrXKtIx7Q9IRCfjv/vmfUXGj/Rom9tq9OSR/GZnQ6cTn
XdiPCYKOq6FuNs7uQ1PTp2mdE1J5u76IEKXjb7bVMRT576YNYyOaj3Huv3PBrrMzZlMZpduwpV0n
aSJ1dOpqDz1734w8m3X/OVi+s9FwWFb1AO89GU1Zxs7k3TiR3uHyPWqh7nqGD2zyJOIJdTMgcamL
7lTb7qYnVdqHsPRGmQWehQ5Rj7CnU1j/0JPiaAd61kRc13aC84WjwYmyJpruFqd4wJmOSIEkdixS
5bfXooeRyNkRMNDtUMLHGpeE9c5umean0BaXzloday/4llQMQGGWNEdMO8EQ6haR5iK48ZclmTk5
eXY8IK/cTTgr8pIIHNN6V0Y+fyDgXHDg08fRze9mmyfuZDO2sIPNm4dV4gQCtfXltSNNiZLFDgIw
iuGUfAEVuoYdC+IB9kziyvY1Dwuc761zz3Gvjf5S7BZZHDVMnXiuFexXWeAbFATyACzEqOeXwmNN
XETspcmXr9CQrFmdDCFHSgcz4PnJxZ4OExwyeGOKfcieJ9U84vNyT+Be3Ngh6pE1KhuFPbRdee77
Mukt+xWsSL6aTkd7CZwUefdc7oqQk/c+L+XzQpZhM8mg6v029x4NcIa9lHl/SxEmv5SeCe8ckFT3
0Lz2sNJhfnem7jFA7B7knZPQiVdZJ6N7iNQnOqlvPLv1R23pCJm+ulnvyeEhmAiPPbEaTBL6bhUM
b6Kf65g30e3YUbnDdPNiiCfPtQn3tdfAYutemkVCp1m/iP3QfAQ9nhWM2c7id3EbyimNpHfKebHc
Uo4soV297RLwjyEtf8IQYJhXtrd60cgtnLHez437DaDhcRBSAZ+CYmqD+jcv8Da7PmVwaycEePKh
zqMbRAAPtA2f3dl8gY5ixxo8GPgFGsaVQ8BsNG7salyAPuRTPJaRjFex0Nt+ad7QajCxZ7wi6aoG
TIVfpL4oxoszcj/uAjk1eDgNTPOCQu4DhqO5AltlyIe1Ksj46hDEzIGM5y566KHykwE/R+9KP8aD
9xkqfejYdKxArmXeykzMuH+dhFLnzppm3412t/QhYqfAe5sE7IiieQuK4KUtLKAB8exE5NKoYEzz
in7UEz/NQu1wC+8jux5zke9lUDRx6zYVjMcVipnVB7ehDG7q8tzW7nNY2sdKKQcSuv4mq/caSj6k
pnc2lQOKZJ6mO1NLmYarSjXBrxo/uFzbo2Dszgfu4ET8wURrE5e5U6SG1geGgQBS/lCOzc06iRaG
hjrVzjYV63Pl+fBg8uDZtx1PtDv7Sek1x1C7h36BHwpDHDESQmdq3kU9XuE17IwIaEJVtx8q/6NF
PqqLKSO6fTd5fgdOCErT9WLCyB0E9EOrERWXs67iaYnwckSYifLCee7DvE+nTiSsrUF+RH3cFQF4
ivEdjzAeQhm9+/DACy9K1i66haY/YNACLdLWB0QpyGdKEocFO620vRSQhgmWFeDUGAk+TKIT5Lpr
YrplVzoUyMF4HJADpJ1AnjwXK0ScO347/drGde14semKrJjsPiiMk7m02+lhjcNxPBScHeQC7dmY
Es9bfaa9+CgMiLqls48jYAVFwl0ztbuqaXYIEBO7mu/aUe9BXaUM5ptam8zFz+kV7D2ntcw6bm5m
jXMUkyboL8njaiF7ZobHdSruxRymrgkzkKuZXTlig2q+OASDuQoOaz7cqdyrEJ6ZwzrqrOg5SXRf
nnRvs8C+t7y/1s02Kg7zTd774UbSYTb2LPyR8k4WRRxMPkZVL+vHIa45rK858qd4AkAEJ768FQ1B
eFGeVqb2I+yepa7WpMVoAJxJvAQ6fLEmPzYhCJ/Wu/fD9bWnxS1ROMPn8bad+qTu7bFfkZNpiFLI
/HSaeOozlbpte1d11Z3XwPmeXPENTYHkIJwPHCd3Q/AS1st9NOXx7LFsxO1YlOxS+vIM3+wq1vmE
oVPGoVy/eOM9Fma+lqN+HHLkbFbgYgMEghtnGCb8QviHq5YjX7uPXJh7QekRJ14cwrvIO367rLh3
uugAoGBXTE4a2UplGuZohey1pLRKDH7sci0fhuijlfKMWzHRyxLXAzBVP48XsyQTmKOhJLvVlTsu
IIkd4+1sqY5/UYP/aer/FSh2/834hcLycfniWOUUBVjO/w3w9RGe8cAHUVxMGLpNXmcj717zElnI
ivsicflIrosxfuLxXxVf6/83scL/Z7Ic+hcO+v9dlv9rl8hfAwP+z7/1n4GB8w8v8ELs1nCw+8Tz
PEjjf3Lom2ZnILVDP3J9tqnsvypzRAke6rAuxLKL//yrMvc9/E+w+LFB4I8s4c9Y5G/ZD9D7/8Nj
w9j/TqL7Plq3foB/hAnh30l0nwGZGRsDU7iH4Th4Z8+Hx1rh2Ik7Dma0FKe5EHAgGxsP/VzGi1YP
fpnQ0cmkmr9WB/cs6IWRbd6gG6nYpdG7ZeqnLORlhcddCnLmpAKZwI5VbV+ML18FODgAiNNDyMHK
UHNjmS/jPMLo3hR3I+b7WLjzlUbk1WEUCTiF+YwYIDzVwyTxck1ZGcLZbuZb63GZIHl582ATlsK7
A4WEc0wlKKY+igG5P9ffJS9gGOg3Q+2XZHbewVOOEuuNKhaOyGMTBS/o8QBIKFmbrIuPZJ92iH/H
rKrsrxI8m1pw3hjGwZnUMGiZB83h12xX0va09M0XYaoBXR88A/0+KF29FmW+i5z5iZLlt/E0iLE6
QZih/ejVd2CVyu6Ge/egtevWUUmlzXViOgmKkODnMycvmgHmzKBKRXBbdvwU0iVzJTiEEvKmLK+5
WGXaE4SQBS8OHbKCZqXPfhgJjAGVSofZObewwMaqTyw8Hr+RoMOI159KM/RASq3eg5iIuyoEUhiG
N8KXb3aQv5Q0yDpMIPAhBEtqXPvq0/7T98yK6QjuVC3JvUtHuvNVXd4UmsAy9BwNMILPoJI78u4O
rTiNRfU6KiZfgBQO4CJc02U+tcVr6dugiAcWvriC7aoWV0vvFt2uLOp9OOVHOGwNwMXu4hEbJdoh
mYBlGU89wDg6RBgNdYLRZwfi6B3EVZlwC/DYbwl4iSl/CiK/3YlmBq6A4D1GlveMrqub2Qi+VLgE
14KCRGKOyzEPDfiAQxLGA51TGhoEySuLds0ycrQAOpFF+DSOCw0mBCZrfSClWVKJO2qsicS1K251
IHYT4MGlUndDbn9cXqSTXwOScgBNOhIqK2qePR9xQEQonEEfpEEUjPbq+95Jdo4bV814bIvw3jP9
HbJFJHa+eukIAHA1W1z0a3RwhuiyBAsuPHEbhhGEuPvKcnuBX68zn4efIS6IBO5LnnAwBIkZ8QYo
vLkbt52RoRdnD/znXM8RlH8LdbqaEgFOTmNk4wYvrSbJ3AiQ63XTJ8ovL1h+8VtViKXWaYA5z+uX
ntQ05qXTJqCVzwEJ4IUXaVEDpFz9M1vqBv8ypuNRdSvm8l4n+YivJ3O6HoD6wh3i9YMB1Mj8dQ+9
fpJl6O2gQflOjADnSUTxuyUodOT9Vzm6h6FndNdP9JmNThirOigQ3LFP4wgnIY38GMb5nQ/TFYL2
rUBKFAfKwvUaGtQg3AUhiN9mVFA37abubUI4FDtO1+8jkMU7Pva/O+QqccscjkBk7XYTK4CI95Ch
jdV5XGBLVKyakgN27Y8I5Z1TQSugliBtByW+iePBvgvbjOTNnuQ9UAtWHBfigT0X0KtAT7M5d2+A
dZ663H/2/WXH9NDENhL2aKzK4Th7Dws2HySeKP2E6PHSTVbFhfYqHLSlADCJ7M5H+aIc4YK3OGEi
Ne2p7N51x1PasV+o6mwEl2IXoZocXZ7oxyHFV8dmNHHYq9ZyiyBRcEAB6IP65X0wAeTRfg4CXE3O
udQunvJoTbsFpJrxGB5lb3rTaskTp+ZHnIE/gYWKq/Nhj3LMQ6DYkpb5fOOH/gF+EhDKyU/U1KWr
0147tHqyJtgwrZE4yTyjylKB94e9fShVteL0tAaBW9Ds6rz4XvXyUZSvZgjimtCbEGycaRd8a1E4
79o80DEC9UdH9MGughspuOh2ndOLp2HN7zFcnzQrf/drfctXtm96GPMDAZQDSF4o+uOV6ikqhivK
NAdC1m+XkrfcVsdmhhWlbePhl8/vVTDdqQi/DLOqu7qbdGYQ9FKmxOb/VomrPTCsXdHvvRz3UsFV
WrcdTiryE/UDMgWMiHMO9n/BrZa2Q/2xhEgZffJcOggOrbMkHOTQyjcuhdYcP7i6mNA+LVXYwDFl
JWYQ0EtIk9/QwMq0QWJCi/luDIXKgCD1uDu7Ju4n+FnL4BxzQj8omxLMKSnPp0cYvzA0yugT8SD0
etPYAzfOL7ytL8RnO3fGp8poJ3ZDu4AaJKDeMURUWgfHqO1eJ+2dii11r/vhzRnLrEF+MK1I3zTi
3bK/qSBZySRlQvP1AhcvuG8GkzZ5fx4t/rtgZ6cQY+x3+HO+sX8Y2VMT4doufHyFPrZOneaGZTMf
P1U1jDCwyntJ9HEGa55P1qYd3ByYB04Q96u5i5j8rQqPZJGBmi6aU+Os7b7y0LgCoBzqyoElPvRx
sVH99EMN0yW3/YvjNjvENDmgOIChEdom1EeAPl88XeWxyKfvsQUx12AkViOyBDD7IdwlA4N8kDdd
8OmN/Sd46UNfNnWK8fezkuStk9Onv5AJvjk1YL3BjS1TNSewbe6tzMG1mvuW9amgmE/xcLy21XzX
tbjSJ3MTzEOGILOKwSMlHAD5TCqEJKTGFx9lOkkEXXp5zz082zK4m6f5Av3VgXIod8jqv3Jn2Gmz
fv+Ph845Ngv+1x763/f7/Gmj//G3/iXWUdkOKGzOAJYT28zyf4l1KDoagdNxuRe4G8Lzp43O/sGQ
DnkRepUUf++vNrr/j4iCdgtDCvEPy+u/VRoNPcj+v9roaHFiv0MIOx/DAvQ6Q0f2r3SPw/PZ+tDx
kHExxKJJSNkimJkTFYJNr8SSBltcM7rOD1qWT0HeLme1RToesp2qmnfoLLRJrjiMAeQ/Dg6gGD2U
xEMsGCtVTSjGkPOyevsV6dHENqPPc17wUVmkWoiYtN+9LMichAB64Y4/cKvnGMXAj5EZB+klLVHm
GC8NOj0xncof4jU3flt+iKJCgrQlXZrj0pSdShjSIk8WNw1CMSy1cNPqj5ysYhCZW3ZWFgEMIsfu
ZEWRsSNgI74/p1VokLm5NaD+LYdDOvDtIJirmf8bNtiRbYEdYmbM/QjP21PFgEhXC/SZs6V8Q+Ws
KYpKeDfh4k5bFpgjFPQ7UAd2KBD8Ii/UW3IYuG7CtyxRbKmi0RbgpXehbYF3fEseQxx9EEUSLgE+
xMabn2aCf8G8JZaVaXmMNkoBYMTe0oWQU+kPtxJB5xh4Dz7sK64ezZaDVghEaxdeFjhEHkeQXgNC
U4HS2ATTLtrSVGcNb+WWrzo4LfcLIleL6BXfg7MrEca6Wyo7shAOUTuET/kCpWS29LZpyzVdEehO
Q57KoX8hfyS9W+Y74gskACmffMedkgbBMGv1/RiirAQYB8ZF4+7dLUUeFxTKArA7Y4NicFhCLSJy
xkFcJitCaKfvn+bWOVUE5D9BTO1ueTXh0cUtLJwwNNQQaDdbsu225NH7I+veUu8c8bfecnDh4ibu
EY1jfgZmv6XlwPDPIeJznwI9iKQGnNHrWGn2LjoLpMa+NShq9WO/B+b/ARF2UWw8RQ1inaA9t7M4
rRwk7Nqb9RLp/IwyrEwDbb+IwhRYBuHXgGwmLOHElcDQI3njgXLdz76j0BsSMl5U02Qhz5esmcIP
UwsaBwN9YE6fane5X0uaTHX525sACuV6pVnpl1UqwazDZPkcGf9ELfQpcuTFm8LHMure2h6QEX6Z
H2Jku94fz1WJPF0HtNiNfvTi9M26VXGf1nxeEqTnX6WPfuvqSOjPbnyY3GVOohHohdS4gZS+mysm
Ywx1N8DSbvNWwbuyO1Ksd6U1h87T5wb2aTy7/Fc7L0UcRfYdxMRVRPo0djpMymb4Pa7DpceDlRoR
uRg5avy5npJDiY5ejA7qmFRRsQdMgYtZldcObvtYi3fTodmQTwPHeFFeC8LMfVU4U1x77nG25EMs
44Eq8qyRV6bcmle1VYDatb4gv4GkAL/G610J4x69TA/otzdl6H2+q6hO8nB57VxawPATaS/9R2NM
5qwlfjF+fjJSvxTGPSzL+liiaTSM1Rb8ndyyee47PCODLm78ckTJpVaJt7Bz1+mnwaJn6p7CkL/M
0YbG5M9RrUBVeOYbuPyRIMj3gjKLbITDZbrRHlDqZsWMRr3whLYDKjebBeHDiwDMftWbOVHCpWgA
+TibbdFLfUNMA2JZP8jN2JjgcNRwOnrIn8otDxUckAVOSAVHZJL9D0yh9xBfF9MSTBOfy+MaAbmk
+qvDZ4b2xVMx6DKGjouF5m5MYcL0MGMg41HZWHEq565z9nNxMJAGOVO7lQxfISRD59UA5CAiJMSE
mZwfD+JihsiATS1T2O01wq/yNoQQcaMpmTdlsk49SGlzg6ICEpP5DlXaV7lpGeUNqbbjvQOR4yp7
j8Yg0n8AvbG7KSG2aSIxjZ985W+9ZJ+6kHUqIZ+8oPnsg09wFeeorskZJF2QtdtlQzftVQ1DKiHG
6KbKJsgzrDA9gqe4Usg2ZmwOIqPZEQi6EcKupx+YOnb1pvf4pvzGBnRI7cPtUO2+gTjkEInwEEjG
BPnpIB89oDgxKO0CcAvkaIdpv4DY5FN9j5YmhKqZPnPlZw5kKQMqUa9INSO85ttVhW8AljyUrLtp
Wk8h9ILIpQiWGse7kQwsXJ+b8+B5NEZGA75v9J4l6U8DdLGm0aGfu8w0GCJwqk1s+B2x5or1rSm6
2egRrQrafEqq8dL7ZIwD1GNjLYur6vV7gERqyP3EEfoYWXkpWb4DQ3NvnfJYDTpByrqzBilCueyB
tWVo7ePLcxSyPJPf55HOMPSczBjiRS2eVePfIT0+BBFeZat+Bkwdaz0AsewPGrsP3HlC8R4J4uj3
54jqfdtH2VJ1t5XMb5QtwUOJJVlocSn58F5Jehpt6BxCWb9ZZvcD7plwrlHxi5AZmaWPsZbxZXSK
O3fUB/iXd2gxIZWGPRQ7mIeiAl6Wnbpz6BEHRRSkeNs6B7MNxINAGhjM1QFxXObm+iSln5ZVcR+W
JFtm/yky+bunNBr8qJmylWQ13nAcH1DRDcKK4mEGQBj7uQ+CrENYy/CrLlbEPNrrTmiRP0T1sKQu
z52krN07jrCewsjAQVE+G24xNAXkjlakjR23/9Xp+arQ8sb0Wuzhg70Ei3QT4a6/1tz7vcgBMGbd
3rhV0UB5WXjuNkcXFFmaGiL8NFXEgdZNn7JfTqJ2ooRL55eU4QMKG348VrYCUKCfixyMYS/0W71K
OGB+jbzIzT1IgRH4Ti5OEXqr8TpbnlpiP8igMTMpgIpeuSdF8OxQyWJUgXEMoanh+t5ns5JnqdEO
w+Ow4jKNUbz5KtASjxfc4rumjE5MQHlU07XEfReHwzrvl7ncKxSMAXXr/Vwil1Rj4o/5Vc1yb9zx
2qKJM07LwQ/JK+Kz96oKH4Km6Y9hNLx0bOuSDb+KVX+hb+jE7YAq4qTGX3RymgSW3ptr8yHtugJU
6ARab0BWLOvuXhQKQiDnblLOzc+A+rGZvdTqEpDXEj2E9XJihDnZ7Lu7fOqqVDTy0xAMgIUZ39Ym
uEwEMZB0oie0psesdnUTzw4+E9GimzwJlHlb6TU7tMnyRIkQMKvm+7AdD7qOdBy2FJbzStw9bbsR
VqAAjVnnNlaTROd76AnaiiPaNHPY3xELVtdFp+4Zy8RrPOpzt1cRe5hpA2rCreRuAEuSVa2cEyvq
T0tFdLZl2SBpisadwMhxNCuqkDVWRGS1JvoZdTJ1EoM0ycJw0XemnvA2tHt/qGqUqkc3zkm3HrAc
QKNSoiVWnKxFsDMgszMQxtcZJtNuhvwpsCrAb6ZM2jvblYmQ/lOTNwRacxKbWJ0QSs39R9AOz9IM
9hix6LbHloHzOOYTSmDBq1qgp2vRejuVO/bgtkOQlczFYNChAazCdTj9zwCK5c3oePyXadGf28v/
lhb982/9awDlPvogDsIfjsF0W0D05wDKKSI+9E48DJs++xvGRRks3tAPse8IqAVypP+FceFPI7iI
MDZiBPjvYVwIrf4+fyJkZJiOsQgeZCAyq+jf5k9XRpXDi2q7b4pvIevitGwwrCnAJLENkK1Aykb4
gWOzwbPVhtEiW8rKsYXgAmFbgbSdECAxkLfThuAqsLgLmFyEK6A6ODpZ0y0O8KxBcIG+7EUr75ss
xQs6Bme5KfRR/5aE3Sqmzw7VN92Mmitc75Ooqp/BLsMBqOanarF6APxw7SsvgWsNUnaDiwtd/XDQ
xqbFFo8Vw6S3gcgURHK0ockTcf146NBbI4hQuw1g9jaUedqg5qAP0GG17gjWtg2xLQbcczg3hxAg
9LQR0SMwkgw4qsnmjZcuXAqZODTQ/RtNXQOr9ooCs9tGWq9ArkkA9ppvO2N0s2QzsOy5R8l947Qp
qdC2B7qN7SNQK4C5ETY/ghNgIBKGEwfhlfj0yQP+HeWQOm3J8f9xoL8Z4HOIhCaVzL31FEB03SBw
Wqqzzr10aJZ49ZfvcDYXVbVI2O0JMMeb3wTH1V+XbWJNpdffIEvHL3OHzUdPaFxnmJ5TNjRpXfcH
7ptf+LJ7sgZn1WGrBXPQE+LyoH35WSOgWvsAlsLMsa4GR966b/BUvwbKx43WwkXGmbnKi1SUhSe/
alFE7GuP1phoC7XumbfAOkD/2vesjoXR48nBuqcjp8Ymni9LZEbRDCUOQ6DLFZS3tu/Y1fXFgi4d
JtytdYd2fz8YNJm9DtCYswOj8Qy30YkRh6UhBq3Y0zomHvvWEbsbq0ig3wwhQQPbg20ZY43hBf7k
ai98ExhYV1QndNC/itB1UR1wj2xmp2CA7iBB3yVkXr/cLny2yPpZgEQOKx6AB5eBuPFCe5UWdzyd
5l0ROE+Y6n5jDVCDR87/ZTsgEmXf5enaq8vQUhKvIV4TUtK7QPv4yCHNXDE/kwCXEyX7YuH3AR9e
qqo9EEpR6cpxRagKOwyCIDERxzALMa3L5rVV9XNeY7cCitADYLXZZMTwN6yXUXGr5p+Fg07jFPnq
dKQjaDhP1p9OO2TlYD5WNt4K678VdXekSsxgNZynuqhkim76jNYLgRrGDLKUXZWowr8ARgCDFdZn
vcKXEgTNoG6MUpSVu6xZ7Kuep2sw92+888MkFxGKyfBvklIzuFi2v51r5yi0QXdCBs906+v4Ibtg
PU2eTC7FQjRgfz1JyYrOWKuMTJpaoCQcYA8NH4VKnAUfRBnSZ08ILLFC36ufckRR4fReNXOiZ7km
KnCelyEHu+GwHciRa+ch9RLa/QhyFIukA1wJKd4uEMH2cndYlCaaAXCHvRdBOSEQ04+8wT9CbIQF
L8yJI0k/1Vh8QGakng3S3RjncoCLtrJkRZEIjm+AmvwMyhFpmLs6mHBdBYp0LmG08zlWgQ9lmPev
+TB9hmLj5m2J8HlVJXhsTONNUL0YsAAx7Q0MjBr4odO+OoG9LQF6T94wPvC5A2qpqqtleY0Kt8Um
BVb8ckPU3ei87PqBpoWLF6Okzk0HLZAqF06OAYcGMnYerp7Xshfu1F+oC/8R69kMzWSeLIF4FpX+
xjcaHZc8uh8xA8A/eq6IAty3HqztbqVyP0LPS5YFb90aIW425ok4BIGZnp0jbEh8CtimlcsKOJ9T
HMrSdU+9mB8xUoYwL7tHbaQPKo58aKxJjQtGZYrh4tPf3kSgsV+wu75H06S9cu/rEPymkzfwz+Ve
AKmLlxFvl8en934VTwWpggT7vupkdsbHWnGcg7mlR2STeiek42dVs34MRn37i927NB8+seeI79tl
KnejG50G5md5X62ZrZ0q85GuYP1d+Bxt60sGJdGyaIMT/o33OaY5UxD4K/ojXPSnxsO95vwFmxY+
HVpiGpKgDMbvHoUQ05Mbo8jVNqI8TJ56C8oauym66TRs6WxDERSEW2IrtuwWmZmf+FOO2XnLdRHw
9p19DRD4KgS/MwJguwXBOogOA6JhNKzQO5n6F7alxs3c3lnB7jkdjqi9bf0lBMyysNeB47BEalQk
BnRkFi7RlcwSMCgiaisKP8atngb18hPV/Z2VaM4j1FYqv6gt5Xa7+s6ybknpPNSHaLbTHqGVBgBY
iCx3Oh733hrtrEBG3yNGb0kIpGxL1mEv8nhAJTUOELuvW/5utyS+HvEgbdk8qZHSY4FjC4o4f6Jb
gh9uWX4DhhQ2sHlHUrxbEPdz1kS4ToNUsF7EBkhAXk1RUvDmInqsBAqADUzYFRfVvEU1BX6UB7Rg
NezFuEVzXsp1OMymKV75RiHkfwAJFTyRFwVIAa09cSI+f59IT3amL4AylBvV0NHcHmjOh5vCyaf9
XKNP7tftp+mXVzISk1GzPo0bLuGAmwCZevXU8EwiuWC/0Ihrsq/7lCvTn2YnAtLo5M9ggc9swzOE
QC10Yh6Cpm6kwB01gE2r4dN1WPe0ZFMQnZA236qNAfGww6pu9WkezZs/gcwY5/FabdzIMJ0j1YDd
GK+wEl+rt4ZgRZAH5gQ351vlyvuZc1TqMJnBKGpg05VfQ+R8u2wjXDeSJV9YHw8b3dLnI7aSbOCL
byGc0DdgWMUVvBALRGbdYBl3w2bEBtB0GP7SrlbfpLePgxs8Cot2nvGimGjnbd2gHDqFv0OusEFo
TC2XO9AF33yz3twgfBZqfQsjee279drCpsOejTMAe2xJwWnZw8jLNWQk0s47l4lzD6sPZiF6SfAA
LbxARMAq1nAH3SZ41HALMWHBv4R/OMBHDOAnNvAVy81gLDar0REtsnf6ODQ9yoLtZdhMyaobX8fN
pixdQCrzeBBF9FHBx3TmbQPfZm0O8DijzezUm+2JM/i9hQ/aTPLabcYo9hrsRcux2E+hRcw3+9R6
HSq4m6XabeaqM4wXSsbfarNd5ea/5vrK4ccqg294gkOLGBy3DX6PU4utTPBwReTsvE7fN/B222q5
mTaz1x/V3bTZvxw+sNkMYVoPD8tmEVMOQjWAa7xs9rGBj2w3Q3kssThjs5g5CXjcwXXeahBsWD+a
zY4mE1Bp+NPLWF4oZU8KvvUyDKg4Yl3bZmhHm7XdbFAuLMPfFq73CPc7WtBvhhvecIQBWNvxgWUZ
wBw2yxwyCzRR4eMx2Qz1shP/wd6Z9EaOpVf7rxhemwDnYRscYlSEFApJKW0IjZyHy5n89X7Y7UJn
of01vtoZsDeNalSlUqkMXt73vOc851SisA9SFsxCC7Tc+GD1hAPGGD/aVZSPDbBYq0w/rYJ9A8rM
KIujjZI/iB6Xkn7XatpbhdIfTrE/ofzr+QwfJfrEXyau/+tHUoVKL/I9jIr/bwfjn6oz1pXoP37R
H9Eig4lUdhy6ANZ/Utix/jGSqmz+WImumGRYA9afZlLKBTQsp5QMkC9y+Ff/mEm52LCrVRXV1P+2
Lv0LBkbb/ueZlG9CY/qlacLkt+R3+n0nqmRhTX4GQuNivU/NITTkRzG/ygJASByOm9nG6lVIfjrb
/pICiAP7mDjW6xxO+0KJAl4MbkRYWOcllSfaFWDqhpQdQ99yU9Rr1WLEaVbmLfacAn9vP8x3aWoy
ULae0O+1wsGCogepKfBZ1OtwgmUQ20cB/ktYgEEHNx7qbdpgOxK8De1Ix5OPzjjIhA5BiEWFjmRz
A29DivLRaOynrluCVHrKbO3F5CvZ4XOyFCeMB0eVF3eP7sqM5GetVbtFJYNVLN2caDERJvSn5QvD
2t0iEfI1OcKEJxG8GZiPC7HBmh7E1t3KUMIxg7l6M+IuYN3iWOpGaca9JZ/s+OJowl003pTCt0BC
xGnAu+wyS1snxhsiovvcAHxivkJcOyW2Zw3JWdKhlpTZTmt3rBI2c4KTSCn2KtEhQ+VmtaTbsAb6
ZT2nM1ze+U42i60TZl7RY9pUMcdnXJ81sACa8jX09m6W8YQZhps40JxML3acrTNUh9Kqt1gs9liw
eOVCzVuuhdA2A6af3hwOFiagri3PSjmxMtXcvFBPDUahAkfnXk2dL4e1dmdNcB1TwSYsDES3+EU+
X/pUcqc+3sOA21V2ftKgtHYxe4qRvGVlHIQuQ0cTASGTABmOjxGoKPL5D+VnxUetj+NDzc5owMeU
sIrPVftWNt1eTNXWVgYAFNlPaEyXQe5PDGA4NAmXlkXxnSJAFAogx9UjNWGWGjKMH4bmpr111cuc
qZm/rT4BC5Dr026B3lcqZz0By6l+FtHjMJfeNPevWWT4Rp8TMBg8/GQ7y/5s82Jrp89KlTwV3bez
ZqMEHiyiPzy3V5wAgTBbN5akQImPCmBIUGK1KyOFYmV19eXW5vIpydftXM2003u2IxNrZeXABmqL
4/+XogDCmQEBpYqrcnudknY3Fokbzd17PA5+bS9ettrLDCkN4fYWn5kyBMM0EA3IA2vuv7FDsbvm
yVOms6H1gTONO2PBO1m1e1NWDno87EuuD1ree2VjBdpIKGPgGrmaiTvc9wNGuRqr22AW+5ygBePE
RphhAMD5MHAPtlr9OvdPUdSdZrMn+Bs9Ny1rbmEi5BeDa1tJEBJtEYx9U2pvY2XFNZaspYxHNXd2
0MMepNH27T5/W2f6Smpe1YInt8OLJWVQKZmSNiVhvUa2fTMLfVCR11HRgsl5srplr2T1W2deun41
4o9YVZN0u+QtESFMCFZ4a/rQZ9YiqnWxU/1YNNOh66qtFtZBzvcUDVy2K3aKaRjeQdFCqqjBh8jZ
tgfFO44ZzMAoXzO7MA9J63mdMD8mBV1qHRZEPz4oanKVeTubWXQQmrlvHAzboeOZ1ksuw9hmhrgm
CzE60xwsXHOJvZfLkbWgQziZZD9Oy7Ysrq2KBdpo811epN+9lTvbKprJV0B91lTsHE0pRS/wrmHz
9dFxKXJ1syT8T53zfI7F9JjnqwuU7MLGaJ7CAkUnNuAtimQXmYLVfnzplodYXj6mttxxk56HF6kc
GaVv+HODSLVe21JxJfx/eVw8miZXWSLskw2DS498EyTxFMEHrZ406TxlH5lVs+doYSlxs8j0ncQW
RdNZhHFZS9kWOFzHpsZ4s8FNNWwzo1o8NQ0prfKUTOEDrwK/U7iWmvlTk4feUHdeThxwYi9a2zYn
9lGq32zotJmGKUJT7ti6qzAx6ru5StxiGCqsYixVtNl0nTVmaDAVcLl+i9g2WeClxiJ+yuVoPxoN
bDAjfgibBsjZfQMCmJ1fhcZlNATWcqAaz8Z4VaDUVVXojlO8UfVx3zfhdmGWyaNqlyqAG2iTLXvF
3HTdl4NVQQJDVjbKdYATY2bthZwV/vx+nxrtg4KOBNXgJ2NbbJpYHsK+3xWKE6Tp4xAqxxghtM2e
wyH2EKM51oxzzledsl2e6zuZTObA416GPwDXNs6wMwXR0N6bnfO8Rl/7B9kCQSK/pFLD4aVUyr42
TBk0aRv0hRl5U0vsiQt4n49B3x/Ded8tB4gOrfEe8tfWK546n2XzHZweQdp7rvVcza8V8AXV2vHh
AzIz7+vxp5gAYoQngIQbCWmr7h77FrrI7Bx0A7S3gskcVo2ioIRKz1WRclxgYylJpwFxzX8MAEJL
ieFD2bErHXp0QUBuLaem6uKwx3JBXlXfshosk0+7Ic3Hf4taJGlgwgbA5+QWbGM/A1xt670NELFE
ivR0ffG1KvVGwrOzyq5zukfuZz2DaGTFfs6BMeVX+AS4/AQIRt0FPH8oHeDHSYq1+qlUlWNKOnfI
lpXFsWniW0ioIVNNf8ZX05qJry67Jq5cK8zdghd92HTbRuI0YvZQe1wy3aUvmDHnVwXxCh9xLu1V
6Rbpqjtoj3XHjiwLqgR5Ug8k2QDNcSTAtJkzB4c0vDqbOFy3K+YFOgdraeB5LR8Swy+lT5Posblt
zZJI2Y+ckWzCd60mR137qeV619vHIrvr4MPo3fokbdoZPxKDKhvIvaSogZ2DN4r5tuV4uyQdUz5v
xR3I1B7MiZh1duc6P1bgJLHfkT9dCZRW1h5tnXSgdo0QwROwOAsHXtvswtmEW8IfMZwf4+HkhI6r
E3YiyRjDFOdkzu8dRWDa/RgnwPLLKatTz+auVsEsar8qcppxFHpG7riZkbjQO7qZC5qpYMtwDklR
bhMypGX7hDFuWzSOp0N/6bFQ1dAsxHhv1VgtHoRz5L67cXAMzbeG166ORwJyHT6yanxBS2ZFqsFz
Kjl+3vPlJSNqZxCA7vHmqIj51fr3Ho37CEXVKWxXHi5qzOXIeMqbXZoUvsFqU3c+MSAAGdst07vN
HpwmgdACaWsczfyzMn+lY8oF4XFsZldyTlF9i+KDHT/JKYqlvQUqS/iaiKHNyVlWrsqmc5oPljwH
yIUcorQBpAigToTba41ov8Upptai2zlo5E06u7Ll7JOKB8yCVePClTiH4TFdJm5UeMbB2zli2Fks
50fg4KF6E44F0XLeqNn4bsoEMc2OawUsmuGEjdtboM2rQ+aa0k2TMQZ2X0O6oIEGTbnHiHnsZwtr
wlEj69GoninBcVcu+PdRSAm4S3j82VfzctPH5wWmrskOQt5NToFzGy15YU88yfLBkKHpjLYXGpGH
EHwBagb4dx2jOdZqGV/0XpUrDPDXJP5VK89s4T01E65ifuUpq3AM6+GDLgAJGHGwXp6kdDklJbdX
J/MyEJFhS/nFKvcOv1K4GhbJj95+jeKHjG91EoCKxafVfEVVHUg8FWFjYU0jKJ1E23b5pKGCY3GV
SUn8yNWlwBtQhgZhzBdFYNwfbgXhzQHJcBYXuOlIdm8qNQBjJAcFJLdsOMSa8Mp6AWNQo6y88PQt
9sfMe6yQaVewENMQlIv0sa181cj8dHn6v8H574Pzv3QT/17w+tvczK/5Y26mGZZFgKyC5tBlBuR/
zM2AApmaKadBQlNp/f3dS6xb8iqs/X37q/1plysbtAY7/xUJ5F/9hblZIUL/T8tcnQiho/NFTQVv
M47m3wfnXmiNHdk6fiwMVXPfPAqN20NTZEwny3QVlnUosom4EAB2VOpX3L03x/zMJd4x4Gr2S2t4
GmnX2ZoxZM3YV9lFXsKBo1tiVTcbBMxjO8ae2z+T6N7VwtipU3pYdIJBmM0uQ0MCrlKP05I9lk67
qdPItUypwefQwx1yfpyeC3aotx8FOi/xBz7flv5DksHaZiI5jeK9LYezE0uBhpklxRXC8PdWiV8x
ThFzcO6RZhnfOWDH6Dvh1SAy61OqOS+XyiPMfJA0O3AoHBGRcolKcHxtuRkjHlKQB0NiXgach6We
fitAqDfOWO7SsL/0EpofyaBS7Tz2stj/eu4N4zNsKOys8s4YPqvK5jpqF4FSixedeEmGDaaQszfa
Xk4saLFYT7CWMcpoq2VGhOIjqoygGK/1xE6g++zj77q1XUv7COsZ3jy/w1I9zyO2rQr/qFsgFjtS
fnZgezhDv9Ww5sjiW08g2bYGgwnelbm/dAnpj+qi6MuhGF7UrOPe2nmY07ZOWriKlB1EXn2qODQR
7tP7yK5fopVVUVSXMbVA0bO4wy/E9+cpCnUfOjuzwor38qIdyI/dIsIiDphTDFPeqEFV5EWQpdap
jLogSbBT16TP8SNRGrPVO4luFfldZdOM6g+IvKm4mb8tHZf8Yd1jyNYuBj8chxBQFGy/RviyxPNZ
5WxrQo66/Evnvdwu+SUfOHBDxf6qM81zoDeU9aNBAFIDZmkXy8uYw2PFtl2a5XeyJMcaqh2srA1O
A24aGe/0CQOA+CVGdWs5+Zaktz9MeK5bZEun30PTOdgQLPVkuuR4s8ScoggcQ+a3KknIwwgvywcA
To3mx1PMbai/i4fsy6yNQMQTEKr0BuWDaVTaVjNW9WJj0wYhHPWcRMu5RMFIZOtLQyrpJRGUqQn4
CtQD/OY7h9v1KA2fjTIflw5fXJuSH+pt4IyIRXrKaNjFbivqvc4OWtOLLXzZ3ajHmPvV25gaaMcT
lD8Tdck4NGbpixg1RlP3ipOykXH8xrFvDg64ZEh2q/JDwPSLVfxFixhsWHRxox/8Tsr8HvNcUbOl
WeJ9b9mXfCwfpInP1vrtqEN4rmbuRhFfVtGIOSKX8PRTmgJrvtLzR4Shq8H3mLNGL5D2JetRjx+t
LN4IABBmfFbaJzQKLSVIGp9VWHshTveIT4BkvZqZdrCGR9auNf0Ocf+WFTerestjgq3dQ4I/sItv
srNs8hBgXPQtWsnTV7j3TNPREJhWe+mhOZBkLh+o/Dp2LGn6kGFxdR8a0tP6ESjTq+G8GuLOHO/S
qDvCJQ/aFPZG85Sao6cYZbRZWAONTe5ZhfnQKvN9rfe7pGjI/857dcjduAsxORxjOcXiG3PzbFiT
QWfpkZZKtIoF1bHYE67sl+4487cyjPPWjvNfBsMjTUz2V746KwGJkii4G8NADk0PBAR+sJc2eQ+j
l7kkthszRiySryftwa7t04xNs1rtmtGwLfhTrQyYRVL8Brdy0ln+Eqe7VT0iLsrSgks0B8fS3PJB
8xYsoAVg79L6TgTDcALEQsYCIIvTrESQR5+W7kZl0o4NIX53IsZ2g6LDYp9jW0tZrPXaJlqeQi4z
xlRibHhdbHEP18OtVAIHXbHHcLsD0k8PjF/NGnUlH6PxMGNclYBQ5xhZM1yMTVRsLCthxY/Kh1W3
ar4Jc7iTpLiyQQI1e1KwwSZogCuoJWbt3ohpC4hxs+jvwH8ADgq/aUlIqWcZnKTIcNnI1A6sk5mI
aq8yuYF+59WdYTX73pzvzGW92toeHFTiBN8rDJvyJF/rxLNCJqFkgjQk9jLMQD0korsFXmhBwhFY
FU7gmLt5iINdocNEyrDatozSu0IDg3zO+eUiPy3spPSUhVXumUntOuxbCS8fe/XOygFI23eD/kuR
bmb5FOdfA3heUxk47nLmDXbfw4szAh7JHY3Ls4qSLPx5vl+k5yHDRRiaD6Q+2HTxrjWWpySS/Z4i
oXl9AVflHihHVqQBVRhE6XbDFPqJ9oxB3q31W6eaiGoMvsaHVl9jyXHVdn5oFvhaOKcZaO64Ve/q
4rtWRg9clRHa7oidPs59xb5rUxHEC0c47i5EwKIQnspQ26C44066y1EStDHy+jF2Desxww1bkfjr
8XUlbPVRtKz9undsG/bReRLEKAYjV3aNuR3DbM1+uWkZW5p7qOA8nctuDZTwOdUZba0atEzfvqpm
R6b0zWG9Bb8G7qXhwlsKax+TGsL1R9qEew2MXd1Jfg+hj/xkJuPAdnydDjcMCcgD57k+5QoaelT5
VrW37fZnrdgywe7L0RCsP9TC2pVWE3Sm7C516JnzzbFBUMV2oER7C7t/mksHLvLu0KNzE3lRR8Eh
pW9qzjQkHAaVD1h/S85mNUn/djmSHdb7sG6PmaEfEtv20xSSL45ti1Y6Ae/AMB5z5y5kYtLZIC6i
8mO6QhJh/QJvju/nycFEMeNA1zXIPMeQzTDkR2/ila2RRNTFTo4Q8fFXrRpUaX+P0q2j9mB+tiy3
6uiiMroDnSZTvgcAxhozu+XKtsOag5ctANO7SZtfLaeWgnlFbvg4LdylKsW6E8YvI++x0JJDKudt
k7EWduq7RXZ2SVd4DhVhYN9wyDePk2VymrbpPo5hrRE8o4II8vAPxl5XaMWDs2wXWw3aiGad9iUE
JxQa/I2p0SFUzmWoIVe/4upm1fGdpo5rgU8eWAjE4BKWRN0OXYsl/1c9EgPo8a5CaWtXubkJL6Qi
psx+tfvyI0wYaiP40tGJeAo89vXHCTmV01L9JvztGhoRfF3bKmIJIsu8X3TazwoNypl5C6PyLJXS
Vm+pRXvSK+kitOVYxempHi5FF16tcTjbje1VfGYwVfmzhdqWBrUNBWAhvFYzMur0A0XRwWq/O4cU
m72d8d5q06Ve9ENaEYPFkhiXFzMWR3tCANW4itRYflRMhhUiUldxdQxPCqYrVqiDOxVc2ORPWiE2
baEHZk+aPdZ8a468QdXdpC4QgcgLO7zT5WibDQm2JnFg6+KGVfO+SNIuzpwHrTNvI6pImxNH/bKM
G8sq3igD/P3wXhFTxNblo+y0kwbIVi1K1C7VU6bwOqvdo7SshCxbY43RbaDkQE7ClN4WEmGZxqVJ
hBThIzpANT41EpUS4ge/MwJGS8ObtalhGmW24oOZJrjCoiYpuUI1yVufCC7mtWc2xT2eFEo8yM/o
5XNSjt+UG7i6fqdYH7Ieb3lQ/CocH40ZbmcKXR+guB5jU6LgAbrrmnp8Cq3oVbSj38+Ih7jGtHRX
ObdmFHsNwEUWl4Fu94z7o5e36yg/2cNG1+VPE7W54CZRlZ6GiWScPRhazCgcivo2jx6sYZcsx5Cl
jtxRY2LPn40TB05NeudHt1EchHo314ZnmeaOxMis/PANmzwwrfKR2iQi7NmtecjtCWSzPrzUcnMT
UXonZHEoGp3rv/QwpNABovexutOL7wKfpRzFXlkMgQERccTk1AkJU3eo79iibLSyPVTaN9A0D8OF
VxW1v6Bhwe90ZwXEOIhvi0g+n6oN5Rkn5juuiEg387e0zL7Nq7xsQmAXies0UWDKLRy9MrCT8l4S
sieNL0UybiS98EPnOCiKx96DAjNLexlWHUWRT/GsnoXQfH64YNtYhEifjLp+ZlF8geySlfbZ0vO9
3X7njeRbYX8tpHQby+V2QGfEC7CxDLjPyR2iWF9j9WvgbKA8eRCLBuOqtOnVQZ6Z+0cYf3b61FET
leS8YxTTxwe3Irko0EJCl03S4wb6NJpL2O25Re51yBqmghMspj4kfZcqjZjrYdHExiBOlxISR0sJ
e8lTY/Gg8XkJuciN3cLnyjnmENYQBze2bL061IVETu8mUbN32uxsYP00KpvzlRMDmZ+dnBfRQ2Eu
3WPJjETHl9KiY7LcyB14VjReSEO6NTAvxmhaGJC552c4Rz+oQNtbVonrBo1yckh5SZgXHRrBIPK6
S4dlMw0MUzkKUjwWmjpJw02dTPcLzZUQNS6Z+ChXFYoQHS+YatiE9otOfQZ6dlcFgsqYIal4teCX
IUgqJdG1iOJfcaSAREl6WHDGgswdm68VOOyyKp9MCzVKFRnbbNkb+/pWq9IrDXRvDCtkMcpNDccF
22TqL0Z9pc0Iu7dzkvT2lOA3swZlZ/XGe93VzwPO6XEMd47NqKXX7G8svCqCmh+Q3Yj9VXnqY0TV
qW2h5lcNATftJxmyV0dVP+VqYRiJX5W+/cqN1gP7gy1EvtZ5sm3AMUBieHR4+viLp0GS+TyRoYZq
VfOc99MddDO/MfCM9TST1gM9SjAkqHm70y2Ojdmhh7JBBraK8qZ1v+K+OQ0iBxjZBWaos93v40NY
LOBl6uam5BW+1EI5qk3IBVZFcZ967WLCmckjNYiN5sEIa20jepfZ8ULx7r4oe1Tv/teMoBiW+lPP
TEsq+uV/vdBGnN5WrX9Z9UxN3ntZ/dHb/vfQ/n/9oj+ENsPAtejYFM9YJO3XDMbfDSpUsMsGKpvF
A2OuiK0/CW3m6hshykCiHwb2n4Q2BSMJcQmaPP4yYcuyqZP+PbSPYQZrimzpKHcOv+GqA/6us6nx
OJNTwo6pZ1MPiSl5aqLmI6zoZMKR+0lsehdRTlvNkOU0KwR6NB80SXNtVfNXciijC6ccTPtkJGlE
xVULUVMfMAlnsa8Yq8JF6Nc2kCPm1LdMO+DzzVk9BKkdkYKjWkMqfYyGvilhmV07muzlpaSA1AiZ
tcQyXzVdosF05ivrnpLlSC+0TSrNRR+RoysK+HpSikNRyvtcC71k6ZdTrcxXehuZ9mG0t1O01bGA
/I3D1NTpqz51vZcWhekbmfY11RLTmwONJKVriJMBMAcLK3uGidFGhsU7iT8f8S5/maAXqKU/WiBJ
Rmk7z2vW2AqDFSebtT13eYBO8H/gCGSsZ5zS4yO2a1Jt2zAYNOACYG5/jIPK7255TVdiEGRRNMTn
js2c3MZQCOV0kw0SpzKFzdxn2uYqGymFH8U5leI9gbRfLAC3wk4CBpaLlBO57rkTwDl/THXjXGhA
1Usb1/R63OgfFqSlJEcg7NT4q6oF1l8khjESRzkEfUqugF/KF1GBjdRxVN61jfyY5thYpVz3KQTE
pFSEAQ1P51YB31Ry4TLR9VBvb2ibkZuktQYbK2IEz7rnuBTCVdkErdGvMqsz1kHZKUrxDtl0gVI7
in9prX/rfw1NeRTK7IdD7a0YV7ez5FtZ0j3IjahI4nt1bo5F3j336wqsV9ElZqKT2aVuzeexxjuf
DfF+GjEJTvKr0qxFCOoTEJgXs3GOYwexsegfpLp8yftmXwu87pr+yyhlsPwJ9+Ko6ZHcDA/nFltZ
btu6ad/zgQumxNgKFY9/pjFjgB+d2Ili7X4Vdv2cLRH6qHXOG7agY8NdqDrn8/zWimZnldYBYMtZ
YnzAqk2w3T4k2MJpXHrIGDboIPgxGD76kljQvE4lBdIg5v71CD+njC1aLO0MxhiMMxzVM4LAGuNt
f8oOouw6/vRjv4f6g+F68mrDJtgkFceaQUpMPBg1i7iaNSRRbDbnpIzgnzMG8qwxsSl4pGQmOJ1M
cWHKO1IFfsesFxfziR6BQ5mF2RFEHu8Nqj6YELtcuVMpMGEhgMJbkSU3ZzwDArcNqvxIHbi5ldXh
B8z7Vm+0s1wjE2XOqetITVQ63bYdDTkmE+b8SFHOc8v3HlX2MyjPnWGSiKUSr3JNxu4ktO+HtfcA
ry8w6N1CHLxgdKdl7U7qq0eixPuOST81bS+dC5am3wAZsEJJJ9NptxqCQVEP2ySq70NyGUUR7TJu
B9w6ZsQndIhE8enMflKNmrB15DxQEwQXC1sJJhedZeqApktJGAy8JP9S7ImFmABZn9lPsVxsVGy5
relsiQy8jlV0VEKbKHT33SDVaGxdAapm6Ijd3oymIGsBBpnjijY2mt1IUXlmnRw8+exkL+nS/Qxr
8poEdjfVPnIlnYcmxNDmMCn605STsTE7PhGCFHeHZxrQj3qyQigNAI1CmsyqlXCkgzpKJ6oNqYYO
bCBIFjCkxZAC6OPA+mBcAUtKTahJjaQdQjBKebfylAArqQRompW0BPM2CiaRQjaXzICeueeqlMmx
KhoJmY7DT4bZVK/wpszsHmNoTuAY3WIy32YoT2LFPakr+InZrN4B7fu0WolDr/UqrvuRzYlYzA/q
wLSog0dJOfVjadoJfA6QbTbL+NNVq4XIUW6KCO9mqb6fGLUGqlY4SHxtrWR2xLZ1KGmGhiExbXaJ
dlazAstkGJ2X8itVndO0guVUuiDDwQiqsWaZokBmmgnaaoy55sB5pER01ylUz1UGpvwB/9rCXDXW
8YlyRtUhzp6zKIksHFxZ4mPMeEgBr9LS+2ws9nbSer/iC4Bucttx8rC48GECyo7fkh9fg0JUBapG
8YRRwIzTqSCuoD2MzDswaWiVj12m05Xy9Vwbyw3AFY+OMzxZ6Nk04NFEihskTMo7uuZOKVaDKpsY
LyW0MlBxXU4JZEifgdTwFLJV2dmFTL2TxTzX3CJ0GrQuwFslOAsjvJfb+kK/HjYDqrwhJOi9+kLI
bYRehVe7W9F3UUZ+SF/jS6zIUk36SMxml1UsJXq1/KAU6H2uwqu5GsCNHF2t4rgZkOLWThF1rl2J
MKKOSZEUhtjaWXVP0R5nXUMfiNP+pF2/VXrEnQr+LcpVUVV3XWhvW5XgxNTRpa6wfevmt5l0R652
6X0rNx/04JyUTu4PtUqb3sjShhTNbq7Gj0qd2D6BTqxDWhSHvVG0T2HHsVEipTvzrtTqfYr7C/82
nM2QV6+R+1Mnk7vSP3tYBLy5NRyZX4PanUsI2V2rvNdWf4BjfCKgstqj4OXo5eyOinC1UT+PGgAZ
uTCt7Tjb+/B7VpJzjYkMOBBP44/U897IlM8Wy1JZhbvWUvaw/8hF0jbM9opPINK2GIGUoT/JRFWK
wtOTj7UM0mmI7oDiocxxxdwPN9XGgqAZMJDm5EHSeG/M4UvoMF0pI/8/32lSumuhTAgwCTGQsiLt
9n0xHbTC9LKZ+t9S8PIW4x6jM3EXWiTl3NoKc3TLrhgeWnADVjN80DaDU6GbvBZ3UDplnLMLf1pL
XKUUNUSa4CSb7YTZ19ECfho8Tzxv+HkOMti+kXmDTivDzxfxtDDkbqSGjyUWRWL5sOn0WvVDbEkG
+GpQLQS5zevSluvW7ZEOKK54xXvY8lSYJTMq0HgQ0uH8JmPomQjtDSO08LLeG6C5YwuUsQj5u592
RtHvrSzfUYuEGUV+ZqJn5ZHSjWsj/bXK8OyU08VKmjUXOa27huFSytDhTKD6tai3i8WehJf3aMYf
GUsD2tv2lc39TBi4r6KGDYwKdoB+7XYistOe24WTBwY5ZUb7rEbhRAjiju5VjFhy0392fXYRFXto
1mqoohT9KE/a2gzrJDgRzWg7VkyOdVMeYpqb+8hyAqs2Df5EOEtor9+ItidCNpX3zgjio+FChn02
2lSjdJ9k2o7buE7+lkYvmOIonpM4D3Ozhka1V7XEzErhqrbpB8om5LA89PXsD2r/Tp7qvkFp0gXQ
NsW59jpz+bLmNcspOgAAfluIMcFqssGxOrVKzgJqNllQ0PW1+sL+BdpLxgO6hM61aSxQ7fAaqISX
XcJEsutYYXiQ1k0HIM+zyUmwlTPxYEVI+F3UFfjRZl8ZiDxKVdRAN+U2xbZyrcS7qEKR6eWRL5Kk
ck0PbQZlnJdNk+zaEqgAbr5pD837fmz6yCXD9BHGMUc1xehgXz+nBnuSJT8oNU3ZErXXbm/AQpmW
IsDeXwTW0p5GqgfY7aHL4NiLcnPZFrK4t6UOVuXICUCMFeKKqkHdVfLhoYIidfwtlfDfkIrN1cdf
5XPE8oJUAqYIJjhL1WyokiZ+f3kdsz7fr0kZtYQW/sNkuWQkEhFQyByoakAWiDbnRLuzgfNuavjB
z/rwyJfZLhN+oMG808PidRHTo6Iqja8vMzVDxlFD+5FL6Tx3zV6qNTrgWTZZy6eOgGQjJCWZdBwy
ez+GNa9fB1t1SnOyiK9Lh5RCuNtjz8/VKicz1vEobnKWxiUal4nWNbGImiVaCiltExtSiWfDkI5L
I9MM1AM6MRPlUV8ltdIuKn+q1aPU16D7h4+oSV+lXj9W5UAisTgNknydTVj41RiEHJs9hnEBa4eX
lqZPCK98C5oFlKbSt39dZvj/a/+8/bc1ov8Tuz8Z6G3g2+a/xDMg3y3v//b9b5smeeeffpccfvv1
f4gOOuBui3UBCoYC3g8N449UjGzIpo1ECKvP+Jvt5x+gQEtnICAuQ07FRAz4999CMYZmmogVukxi
ll/3V8w9cCL++WFBB8FDhMWIjKWx/vvfHpZFGWwxKdRQaQZTUpTQ8DRPWIaRQfvmPsYbV3MFKuNi
b3AlUjnG6PRiwiesst6VIPejFdtuzCa9CE9O8ibS1XPHvWpeHzYMm0t40qPlNUT+4+rVWzpdkrcl
xQs6RPd2fCwcWA7QH3glOfRJm5K3lNTraRxC0Kngz1TKc2kCu2HLJS8P9SjcZPam+hRxnQ1xnRPV
gX46yWwzMQkb9KcnuxzP3RrCqZXoomDErBeKc7gw4lV3ay6QHZc9kwul7UzPGRdMPLYPOhfOqG1h
XkUfBpCJUH4LuYwSCXFr3LhV8qOHyUnmurpK3HYbNCmiec09llWNlsMNn1HC4yNa8WO7bBmxNhCh
8/l+GMr3/2TvPHZkx9Lt/CqCxpcNem4KUg8iguFNRqTPCZGW3ptN8un18VSXbp/CvYJaQ0GTBk5X
ZZ3MDJr9r/9ba+X6k8kZmGSHEjM5EoAB0Eio0EPOOZk8nWwVF9WpSz+j6dSYzpoE6GXNSU+J7wVb
VkX/KjTYAuqCU/tdOtk9NgEvni2s6a3mkONz2PF5YWHuBlGS5h3roWn8qFR6pV8w75g4iix3m7FF
bcjB4+PjYD/xREvxsvdO4iUdftz0GPRz0iDEzyZzQDbGF129VBAeVfIIULqctLOv4wflSLkf5Y/J
9DC6yJ2kb9f2zaSEIWsYWqcrJcx9Kc5MPY3RHVLGjwJ1ijwsks3p9HB2kU4xCj3IWXRuuvTg2CFE
AW+UOdIW2yfRiJ+KS3bEOC6tSjlBOpqi+SwAq61Uf6sZa5wQoZqaczxZXLzLHI+W3VPcTv6fpa/z
zhjWEV6uNKa5EG/XRKHhQjWgx8ZX0oKgX/dK864ojwasI9uczLh16NfODEKytZ3gIo32I09Ouv0s
ISbjGD0MglIY+xyeknPYmnQCrCzvVNsuKn7psJc+hascJQf0O5+6FZYdOcJYNlSXCG4zqWAs4Tjb
6bMrgZpnulMnKJirrIiLde581danOzbgCWx5tbtevBoSNzm0aBu+5DPKZBErIvTFAPTLx7IJkumY
U/yuw5wWs0+XdC9jWGQxPvgvAzq1APRKAcImTrI3fcrJVd/F7OVcqNZq3pJAucpEXjK4KZODMAgv
AVzTPmc17RjcclqanrqZl+V8324t+dR1Ny62TchoOsHXMvzDGF0cZWA7yYw7R4IfOirynEIcqnyX
U87OZsMSX6aKrq48ZBw7DYWIJcje2DpanMboqiTOjIAw+F+iWXhxO8uuehjYdQsoYWIPtizPgHfs
Zd8SiOIfTOqIFAdHfKUyQbFu3VVwxwL+WDJBoYOxpmveeopHdGVWXNYu1DLM5JzesR6RTWGaS6VY
GuCCZgr2B/Psx1stZkPWPSpUGWgPgX+cJzHVuu/TaCsbBKjPSB4QkQlp2IL8QzR9ULSxbYJT0H61
ytyFlHlDvM2txw4meOovVo2XFx6khdmWxDcbIIbwYyQ6tut0ZrvTZ6V9N6k+bOG+JasurNkZNHjI
R8HSrG836fhA8oHJAIOU1jZXRTnW8q5lS9w7ZOvxcPPxtwFZUyj0WHHTRl2xKXpl38HADQO9ixhS
INbTkG5X5LugxKTlfOlw7U1C/hsxYdORdc7KlB+cH/CR3GFIYxe60/0trfIDe3bNPCZw8xr8PIEu
i2TaqlD1UU1aMZT9VN/cmbk320MPg1+WXLyYfME7ewj9SrM8HWd6l+9qsU1Zfjntkrj7DSGA85Fs
E+j6Oi3Erof9V1llxngBiuTYMaxw92V0fuIWMNkLadGhmk3hWAlK6wdgDfaadPhToWBwWyPZ0uDj
kiv4kmNH4JKlRnWtYVKYmG0KTAsUigUaHx59BCWOhmSN+XQhaZbG7GBwYSq7CMcJ2xpleEW0WQ3t
hTwZzzZ4ZmKZ6OJmk2OhmOemBkuFX8OSczwPPql/IdjFJKxPL7h7kpU5zgE8L1mGmqkexxlqVO4t
BmE0wJIZQyQEQdLEnPFNNcEyJzJx8ATNdERqMkW+C1bByggunjdLqZBOqJ6H7qv0BWad56mUSD9f
mnwOw8KrCXyZ2F2XJXkQfHyxsddpf6M7YyFLgyR1qFBa4XKKHDIElOG10EnVjtctyB++zfl5gmI2
+9IaOmdsfDSZ9jE7NQrllnbv5qzMxvvcvEYudKV4C+Sq1T4ziug6CumCiRYzNg39r2pc4ATZL7mA
NHTNos+4pXo+TmIB000sLyUPrZRmu4wcSa15Y4Noy2tLB7ApmD8SbpBs1bBhL+hC7ijMTOzPzvix
jXuHAIhMPpn8TI5xH8G7Eioc2MmultiWABRN/5LwmOKiwflFmM7E0sNvX0rrzpHvHeV7eEsYWSr7
7NSfwnlN0+ylVPKPqtS3OITWYxEe1bm9byAsijY/RwZPHahZQucQKc/LNLn5YbxXxbQT9RXRex24
jzgLdkH3UXftmWxcPr37LCfz6BDln0n8KcULJzz4mCNbbigye23a5xyrijWuZ/EuCU/luK2JnI9L
zzcIjAxn9eYUBAKZ+dSIaSMpIWy07jjUN6E8UYE3Zp8axgyzIgxhgFBIUchIarGR/yxcyaoWr2xx
iQCEdXnfOnfo6psgjTizKSqvzxwtIoeGQsA2Yv1AtApO5ZSLOeY5Uoln8qcWbncMfUjCLtrRBuSN
tnJVsuTb9nFzMgJ/FIW6p1ctV0+Q1F6GUus0PWtzuNfAxqk38DaY7TNiLRUSoQjFS7K1OqORHFJC
hSxOQf7hoXMuLkxXfXQT8zCKjin44OT4kNm7oAD3AnCH6pDAXeTRlT1pDfQRn6bCCwgxpA2PBOln
rUUyFYt6epTFg6bc19FGR0bs7weNjcLVJ1KhfiDBQZN7ojh71eM2zwx6nDFHEVvBLUsxrhVDboyQ
Nkfy0xunWJSdui1KMkJMLCugourEWn6wyOmYATTRA33V6wbdgg6BBR7N5UhjBtoGQaAcjdcOCC5e
JLV8HesNHTEbCl3OZfqiwwf4T4P+nPAtq9Fj42unILsrsRmHsiYJsF8J1QKKVJFkOY0VX6Z9ckXo
9e2nTxBKXJtYUJ9Cx/K0iYoUJk1oDTGgzKC++Vq+tFHjpN1CkNJma3xq+oaswcJvvRzZLqzilaZn
p2rAeWTvjBTnFb//mFSxAplPThE+Nz9IPAIPj6p1lUb76JgfrrV1jHQdVauMuBQKte6yLttHY+HF
/FzYZqQ3ckyuOOq3SrGr429dHut0PATD11D4GzIfSWOCpDZXAj2A7QUs2mocfiwqESPkSXtezQwP
VS0wP2VLp3KXav6k1q9BRpaOTnhFXIce3+5i0FlDxmxbkuxb2PyrOFvBGig+GZYaUmin5quYf88u
sN5zcE671KMsjaSucFkKdEKySSFe0WdFjhHJ3ScJi6pbjWrrN++skHiNQtyXG4XYtVQ7qmz9g8es
YCml1IcAVpXy8dBkNTCtmOHp9t3oQ+CJ6Urk1kfNPtRAx2VdSVaopq+GPD25KXUdQzccM13dh1FL
4hy9dBUHrdaz3XiXWxxTEIdHRGI9qpakZ6yx+FwlAvIYl6/NeOr9T4VRLCrvc+NK/wNv1buGQlFz
+imQCR30Z4EO7f8SpFGm3fz4/2d8Fr2WcP+3LMHdex/9Ntf/r6/5c6q3LGIpcP8Ix1T131AC5n2H
3AodnoP/0X7L/wcjcHVCLgQgwq+J/8+sC/NvZDM5tMtjsjFMqgD+lbH+j6yNv4pgOrWfVPXqYo58
/Mtcz51GzuGAD7/JJFIg8fV9FBazJk7iRECGc+vQPC+yZK1ic4EOo+I0/mrzsjlEWnoaJvZv1kjo
D/jQPTjVtbLDYNlWE8tP4qK3Q0fJq6Firs5kd28aRbtKuMsAXt3xJaG7fTEOlKpbPrvrNl9a5NUS
9y5USDwXy0mHxT5SR0qnx21lVQ92oO+pHdf2dcmkp9Ua6I5orxq1dACd3Jx1YFyyPALkIXQfPct8
aDrxGcfdPdUntzzPO74vHEEBsPvC7HnKu+1dZnbwgkBxrZ/HZ2zXJU/tYkOt+eRRJr4iVAoDevg6
jOIWmCUHdgeDQfmcBsNBpaGHnd99gIc1m8aThetYb/3jnBGm+gBUJQtAEshYZOL0trSw9tQguGAB
Z6PT6r5XKNzeVc0ZILT7dtUn49UczPdi0Iu1HxOBm56aImbVLpi8MQpstIAPCE9MyBZNxONei6sd
sSiI0GWXI7WOqzTOtiy6vwpbEBJPUIL/oyv27McG9a1eCzO4dYX4yMAiu4hM36i8ou54cjBeufpO
SUFafacdo4jxqrRvtYF0QeS3ZHejhSHW6FbsXAmzWH+7/ktbNUTzFCurx7/Or45c96ViguclHFsD
XSX7QAuP8chR1e02RVgR0l8OG0p/kkXCeQI6UG7bJN0X4PRFnqzIFVtVDa2a89KZJ/G95vD+amh9
Wtr4eTE5592ZlOTSE9qk8DtlAa6J3FxnLZHXOtVlVhAEC6uVr0nH6MkKYa+zacPfzz7TyBmSpztu
yg/cC0gO2or4lc/xFzoHQ0eoPKkhQ3PRbKIzOPHyVTmaqFOUL8osks5Sg4tqWjbvvsYJmi3pGGEQ
8RPOMurNyYpjIOWGaOID9tjXHi02biomZuNQzCJt0QJ6O+i2xsStIhKgHJoPmpCgNFmsLQhKqw/X
NUSlE4xIJ2y5BrI26GXd48oGqy+9gEhDhgKQwZ+J3h60DZgXUY7oKPlVn5xHW4I2uy2574FeIygT
uaS7XlkN32FafweS6IUq2Qe5/DTH9FLFA6bVmWElGB5GQ0FIcLsUv0v8GrOjcABCG+hYqQyeoRXP
LeRaCUFL4hPAPICqXm+1RstW46R9hKXdkE3Auy2F081856T2jHUm6S3d7PpwwX7FfOEPWnBfAAZn
PsOcH3EBu+DDLhhxVpT7waUa0E2Vq1OSuq3Pb2dIZFCOC4cq/N4KLqTYiyiC7SCXjS5cmZDMdl94
LWSzGzhXdaaeRckkyKLuUDvGHc17OJ5y911h7qhgqAuJZXpeOTffBZx1aEwkKRIqS8wGe2m6Ou19
0zgrAaqtFilPFxBuWu/uhoBcUac4RxXZ9fqMpmjTeJCwKm4/rDPYlclPntmFXYOOpSEDuVNpzxik
H3WYlzQaX8mAvk9hYRBjJDK8/aRN0cWBloHg2LSM35lTPWkzTZMoFyelowrKhjqoh2jGbvyR1j44
nJoInwguR4XPGRkaFjbEjkLqTy6iYzGjPNJRTwQ0HVM3JZbIJuxzxn7iGQAiPxxBY7IeMM2sSKEk
1gJaKIEaGqCHeMIjm8IT5RVZjE02UgoFaqTBHLUzfDTOGBJ2dk4awTmyAJRKSKUOYikSLEsFDFPW
aR8OTJMG25TDOKF5nzmu3XPUiVnxdgs4kgv5XWsXOkqBkjKGAB3U3DuQFYT9dTSe+jBVVDUsggbI
CpHnBIiwUjUW11BY7Ku8CCrLlNRNQGn13biuoLYa6C3ClbfxjHM1cF3thAtSg/RKppapHQRsVP31
BAtGZu5mgA1rjMLruwJDIcxYIKjQyykrdmagTI5Ju7FgzOKEgbOCOqM9tyQCw/jqFYV1zoymsfd9
/RU0KFU61qDXoELwezBxtaZ6o0RjOoYGkrWYC9Zh33hJr3lKYNeAilOmeq1DyTWdsUICXcaKe5pm
jM6Gp6P1j1qYiTFmWlrwdmzuvRT+zib/j4/5msPlwRstaadcs/31HLg9FwlOnUE+csQ9gyGXpyOa
LAN4VPbLCTYuA/YYYAETVfdqeIysG/Y6rKCUekiOirbGer4toQn9UotWRlN8KDRNBwbEXDnv4px5
K1fN+7k0RtYkKWDgETGwXmeNF877vAiSoIssZAFWfYKVH2wkZ1iWgJlMMHzp7AX1eUOY2OOVrfhL
xOqwZIWozLvEjKVi0Iw4QFkzRvO+sZ03jwrlF9hYsBgmyn0Q4GqjeuVizPtKvTJR9l2mlEyNt07V
kVkREhqb6t8NNhsKa4jq0MfiIa7V50pHfUPkPodD+TTW1anhvY7jiibCxJj4cYxzS2uxOVQH6LlD
XVlQedzqHOeXdczfBjKE1NVf0iFaxYnLe0rcdUW1VQaSEKKQ3XoebENgF8cpAhIbm5VrxNeSQuOs
nbRlaNNFmiVPTmB84r6B2UdtwxawzGwd+4hO01tsboSmXrKU+hxaf8xNjBF040wqz1Wu1TC9ZpO+
M/h0lBG6W/sxkv6QmLF4hjXA0mVE5y5WicVI5F4rswtPI/xxwM9Rz+KGjGqkc9SaNoJb6LiXcorU
U8IYtUpdpCVKSjpp766MPru0ihFrp23BmnDq+x0jCsYd95AXKcejGAfSQ6y9Aiy5rQKDOKvJpfGC
zL3Bqv5WuPJRM7MLdsmkcJZkLnIMitvXqHVfQ71/cWz/s0zr69A6O65Q0MbHwU4PvVlh2YNqI/gZ
yYUMw+og82Zctopq0MbM1qQxdIIpGLcq8oCdBIcu117pul+Vot3LvNyQGfSV4ujUOoJ9dOxMWawT
HY7dqteuNSndrNB+3KnB2gc1ErQIqekwwXn34jvXpUXbB2lVNv7CiBJPIkOJYQFcWjRRFG+HyMUM
Mm6pbOXyNtdqTaB+PpZvymQ+OkX9oPdTikyocTa23Ke4NyixhfIOJKHjbc9N01f2VjNi3M6Tya7M
KUhGttuHAfVvI8qCIsyahpPUSM7jnKadqM49OnS0Vt1261C4vDSD8SoK/nP0F2iLIrNp1HXcx3yy
Hyyej4gfZrbOyVhdhNY0LO0RE+CkuTjgCODGwqrm0c4yTNoT9bo9Z0rzNakhJeiioWyztRciyFXP
yqIvB4Fh5hqbkjAuehxpAXCra28i25kt/qXC76k0GuaXoQ6mU5Zrqx0eS6t7o/jsVLh6gHgs8DjV
xbbHCpUobPeHoj4a+vDpq+2HFCVR3zPKofTJWTZzyk9YPzjjhGe9VVeGXxxofXivS2UjUd5VHf9p
oNH3gInVXA9DCHkVrwOfePJ0VH5IwObpWPu883JKzA0WDqp1IknrjqJRE2FN6zxfU3al6lvLKZVv
Yd1/x8H4lCr+WqeJxEvGDuZ21pnVhJWhlqPWmKwXfatCJ+uze3INeFgE8THD6NvJ7N4XeGTMLn4N
NfsgCH9ZMNFsaSiELazUT4q+tmPcA6KkuNASU7OXtaHy0An5nkOS0jUW/EXVnWThPARKcrXtaju0
1qHVhTf0WJ67MLhQ9XEgb/zczQrFaAgiZLuLkCHZQlG019SR0DlNXQ56faZ7FDUfCb/FUSKxesmq
/OmrkDqnfAtQEW4VNUohsjQUqJJ20m62bivEHYc1fkiXFdgQAeVoWkAWE37eBuig18Wjpo3UuSTo
GijBhclnFUXKkRw/fSlk+Ro6NYJeZi1snXdMXW9TCzdrZ07J2nfUTZw2G5/410EH0gn9/KkkFbSi
m3Sp28MjLMZBS1DSZztZVyWbkQP9/L2smlY+aAVZJO703sjyk7HVIpe1Unamj36vyKOU1Y1I/7U5
Ei0QFPY6HjoP79rNCswdnbMdGYo6ymIN7hZqTwbNYsk4YT6tfkqRdauAO5kNyGZq3gf0s0z4HwHh
PqHCOY1oOD5PXpwyTE7dkN10pzopvUX0vlV6Tpqsh5Z4b0EF/NLoG57P7bMpc/rdBnVBBcnnEGDn
HKfgyR0p/qCm6adUpuMYJhu7bkbedyGJRqxi1oYZbPqyOTo8Whe51A5Znz248zmo01Hf8MFebFGe
8ZNitMy/OLXjEZ60O45zzO2uzQfVGW96GpmbJO28xooPBsI6XU2sKB18WAhBCEXaCWsv65vB3GE+
ZaWP1ZRHE6suI0d+FckHR5RNNzFdiIqdOyxeTDiOZIfYJ8+2ywm6M7RN16bvRoOpLKXjpffbk9oo
LzbK62IoIVdMosg6jrDgkL/6Q/R3e/C3upa/+wj3hWsT3jaItQo/teomzbMKY4cZyzlOPXF2Zs8V
5Mc5BJQ5AYfK8RKr8eSRWvZMNPvZzK1gK6QD0hZLHh0RkHeLD3gZVqycVL+5uVNOFXWIo98cKxqK
DBCptnmqpwnk0wi/HH5yrUoenKkylorBPf5vo9mZcyIyD1QTuKmYQUkH9SFoLv+W5GljUG/M8bDp
bumEN5dpJPd+aWmfw3/7jzvUSXj5Z00GrcjWsJ6Q54IJxSXb9HfWIutNzHlTrxKPoc/nKXo+BYkF
McUuxNz9X8A5/zF2w/eL1XysIyI8/r75Ls7v2Xfz33+Dcf7++x+bP/7MT7l6b99/+4OXU+M1XjsA
69s3i/r2z6iZ+d/8P/2H/+WPmpOHsfz+H//1/SuL8lXUtHX02SKe/XMFiqOqAiXrPw+pvS/yrzr6
qwnoj6/6Q7nT1L/ZBo0SLryL9Y8m0D95HB1gzOa4apjCoIsAsOxPIMfmiyydZa6uuia4Dh/tn8qd
/TdV0wwXksdWjVnW+1eUO+eXyed3eo2/2rRUHSeSjY71FxNQkkDVQt6SDUVt8ySrV7bn/YanSMZ+
p3tPqXgmoGsn587nqEMkDyyUgDrrTr7OMNDKgBefNG9+J/3lOPdHu3KuO6LImjqSx3KumNaMYx+J
kTjJ1EuFoyDrRDt/7qX2Kah2y3dUtHVdEes4hvEXj5xTSMA4DhWKrS2r2ilKDvIzl17rA8tat2Te
6XgtrZFQyLy2qMk2GXEIqih/wiid1pNKmXY8ggZJUb3oAUXbDGi5xw1DcRgnHqumjnss3IjKa/FC
PNiFsKDX2IjfwAUQDQ0H65ePWEYzBJtF45FmE3Pdm/qWXoSPfq4CF3rINncAAZKlWAcxheETzeFu
qG56msSRAG8i4kHfAh+wvaduvJAtefGCE4Ux1zyZA7XkFv3k7Gt5TsWrSnU/MLMfGtrBlwUlyRSY
pE8jNpMlemfJPsn4MYLopM5F6D2h5UtK/fhlpkmHYyTC3KuP8RKCl1X9XKeeTfYNACDaV/Py3Ym7
F57J8RYU5K4n/B+VBLC9+bLD5IPj4zGlJGCiLICf50VQHlBk8s03sSPNpQKadU0pGYgivqtwFGhw
HBAthi++GzoJuroavUpYnqD20HE19r2mKjZl0dbvFqUGUdp9MZG+mZltenaqtAQQCWM3tCEpsZQi
kDuC/8JAG6rG4MGvETbmBoUAFJvQ13AzuEV+zvDTsEy/ttQuMDp/ydj9ME341bzR3ytDhKtGdzno
JtE760kqE6hxSJyIaqt05MQ7q70Q1To5NjcGhIMAUV5wbFV3dZ/g7VflAwI2yAMKRj6Q0SuMN6Wt
cN+rW6Ci78geH5u6fZW+ey3m9gklbr8kEanNZJGMR3CoR8rJr8hj9pXac4r+ScGcqhM0rmxJqb+j
EeYJRY3xemaq2s+MJP4uSJ6CnKTizGKjjrJ5xALWbdth2LQmYcKFJQ6sjO80acLfu/HJGvj+hjDd
RWZwVUXjdcRZ8AZ/GRtzS6nFMoinl7FQ72QU8q73Fc8mtUC4isLGiPCM1m21JRlI4bKd6C+Qharv
DYmSIguDIjQ9/MnH5EMo2rCPh2mvzLlXhuHsOt/olpbWAHHLfjdpiD5+YBcX0U2EDgKrckF35x4q
IiaWaaEWCLVRl3MKZ7YFywnOytCKfVMZbK+QMWpbmgx4FIaUJF+xr9cuuVu9G6NfYY1jwkvIVUd8
1dpVyy97Bte9wFReS1O1mD2tm06Y0aoDiqW69nEwMEpHCZVtcQZhlaekSubf3P1PRtqwzvQJFakq
660wtIY6gQSbSNYTaGXtJ39aJ3oCVpNa6jPVJsw2nczZOlLKMlBVhyeewvCO+bAe6mFFTfBDE3DL
uYVqIGaRygIZjaXPGF6JktopVJkRj2dbu2Eyz6NtXGkO2LtCOeQumHXqtzcQzKtoW0SHgW5YVYWE
qwbaKX37gs7MpGDZ7arocWE4wMSrTjgvbZeS8EOvmi2H98lGr1L9cD0o0T05+IQk0r+3bDsiTMyR
GN7axGcp85dJSZ77NH3HePLQqBJsLLZOJgieF1XdQTrdU9KKlyb3kZ7pGunymHxC1bokuKxMnNke
1lZPqYsDrYI/iU0CDqh47Qk9erHxUJgxslU+ut9uTU6JivKa2+xkGEk2KauidRr3KwN50e70eW8P
sSgdlqK6W3BGHgsEYv+IFS9AFyI8ycqe9Ljzwm546qbqTk2sR1K1H2IaLLgCuFebvFT39qSeYrc/
mbaCPd6wVimaLS3BLnVCpbjEqX+C/sZ6qJwpRj1pE/2HLk8RX0HRqdCyloqv7/Kc14XV1PbKoSVH
aWqJ5DtdYq00V6XR3zlMWlQf5Hd9opGQRIaE7U7AacSurBS1N5duUN0QAwnqDFOW8ZIAaz0sDkOq
fCOoPwsKOiBRuHXIg2sWmjP1vIHKbm810bkn1CTzZ3JwGNFKzWKLG8GeFXCWO9plNBzCuJzHitho
9OB+l/rCY69CMi9rchbgutyidWknA/ECw4YB78R2pcxlS0RK7jWG3S2MSX7oVualfvchqgybi6TY
F1PEZ9Inj8TtktLEFn2yjJ/U1Y6TaZwkSfv0VCEdDkV4oyde30QtaS5Irp8+j6kL1X+nijAzasRQ
+N3mPp9INJHVQZ9CFveuXmFz1PSt3WdwQXpfbLi/biVq5zKrWd/UjssOoevZD5ImjzNEjp4hqm3H
Jm2jxk68g5YDgEPC5VVOE4RMIAfzOAY5CTt4EMu/H0Zi0c1mPMqeONKUR2DmUnfttB9akD66roJo
icS7xGcZL0l11YmD6XFkQtGi5jpLqy9O4Qyu6tW4aTTC/VoFY2OHT15py1PQKDVoH41XAu26ybhA
ulG8DW4FzlEGAEchDpgsRYXFZLnUcLYuYRyydaQbWzZRr6422wz1Kt5KahDf4zp7bwbYj6rdkBq/
McF2Vlk+7tpwOGMcKBHC2K3lTBfWZJyUilifSCkeOlPGy0mPbExg9asxRHeKa27aMiS5pKoecyt/
T4XEWuxNjTsjajhGgBoIjRDmd2ikgjdyf3ImvlnE+GvdKfd0vBB9a4ZvUwi7M4J7WCNgs22Z06p1
nFPfcMiyqgi906acpMvHp1ZNn2OjfMdpHN8NZq5tW1/ZDsJ6IazkGiuGs68yudMsabPFop+ctSSf
EgqR4KesokufdhvBo9wtRq6Y1LI4MOEtasheMxUCMKR9zxvrOkzlVzxlkGO5S2lY5dzCFgZES+Ot
Sm4ye9VUWdC4rXECY0eSpqmzIC1tL1BUkIWB3AyThaFqmae2YWPHduw+n1NgbQyDaV8bq0Fjc5Zo
Fo6GblsPLel/bkS2dpxaK6WQhMdNwnO1Zkt19olQexR+fnXS7e7UKrrzKwvKmUVrY6NnipLAoRIT
FIBMDxVLBLUa7IeJFGzNudYi3Y/g+TP/SImD4t6apjiSK6YR+ZvnK9J7dvCdlKL3zg1KLOc4S/S7
r8CqWSUPJXBqMpXJGyuTdJfXFVvwGtl3LLPH1i9v2q9WpN7+GhHUlrRrY2aa2hcrU3djIN2l7Wgq
Un1GwbK9c2yLCA2h87IS0XDmEtuTkgj6YzDjY8Q+U+p7MJyO7G+CK9KBuTWOiieFkrKkczatooeH
PFGe6sII1yq/Ucf0W7KfIIITp72D7GL50sQz1BNWt9rkTTuobXNy/JxUeqtAMgqon7evtcG2oewk
B6fe2vRuPe7yaEgvBa87CN4GTrswgiffNNqVQxB9phJukRNPtaRD+6DMYmlFjH0Qk1uUJ3ULZ8st
o4fKXZJC+8ZNe5vC/vxrlJsnz38foJk1/3lA/csf//7/3EhrC9VlxvvPR9qn9/q7+f59Dv7HF/3J
oqi2bdK8Ypv/sJL86TARf0PtdbGTmbo251NoKA7/PtHysDWAF20yMjCS/NNEa/FlLpw7/1FbnTmV
f2WiBTb5XfaY/Viqxl9jqfSVurb+Fz9WZfG0a6OR3ZRrBB41NK9y9tElWC1IHiTdafbYBb/cdtLc
5tjvWhDZXlJI6M/OPEqJ8ruo6skxBd6fQJKp2LRWPoH86whrX4HFr5+9fvRkEbaM+0/HBkid4qNP
shcHuY0NjluO0aXR60+zptLPcFYxdsIYW2FcVzsdm2GCcuxiO5QRKK42OxGD2YdVzu5E0+C0o2BY
TMBVegyMetIuDGtAm2as7aWyKrA6wsReMB1AL7YdHSXYIVVleHKwRxqWVN7V2THpO/rTgIWSB8LW
xlI5quNWYLGkIwdLd7BOtWonsWCy2OQlwn3ca295o4YeSUCE2c++TQwE7ypstHSiexVjpzaIm4/R
0x3jeeG6lI3hNbMTNGUO8GdvKDYwKF/soqxniC/FQDpPv83sKCX5nCSubBdiNa30xsRMA1ZWW9g4
EUJvBg+DaHaoJkyzKpZVTJEt4mz/0bDaxLXSX20WEBo218z3+5WJ8bWzhh1yN4zzfPrFGusb4z7H
KpsOtldinVVt6y3Woi3ZlVtFH68uFltdCV78X5ZbfDhYcFm1jwsbJ4Xas9KYXbpDA4GNbdeIPhT0
IwMzLzMlmVdyyeAOad5SMRmBI2H/bbEBZ9iBucTgHcbPgPjUMvkpHTJgmdInTMTAU165nY0BHE3B
bVu65sjTFLTIjRzzjMDAoep6URk8u2l81lp580FVySt+SQjna5WPJkIMFe4Lc9NKiBitk4pzll57
Na6J+DdgFZDRsSLiE1LWU6seCFFcurRIJBVgPsEO4JfLqVP2tfuGFH2DEMKnPCVL8rCg7sOlPyW1
F/YUY9XdWi3crUunglKIs+HKO8kwaeb6Tgm6axPXbzouJj1Q3rDArCclWLljfqdOwV0VDF6f1/fU
pl6SxmSyHz+o5A5RDSQ1BPyftLhWwj6xyFnLyfQEVdl60l9zhexB2HOy/eXWJD6xVtxPdps4YYrk
rizTO9Yuq7h3V3LsVq1Szum3o1fafPw9l41enf06uxXsK81ePqNKXzO7I93T30Wx9URt+VMRsTcd
KYgh2z9bThb7CpYdYaYcQxmeJed6fk8mY6Fgn+ISSMHSmI/Epsiat2yU3pEC6aW23a91ZCyg3/EY
KjHQtSgvdvpq1URflvGe0ShYTU3rSRooKl9PliTP3QWNvVWNgr3DcMKNOyz0lki3zvEkl9xEOoPd
VfecOjc+2gaBjkyAEFkLOcojUADr98h6DeFeckw1dkFzGSuFDHK1L4cvpDHycvJ1ToVEozhrUTmr
sZjuq4ZKcM6tbw6BK2i+YLOjurILZyuaZjv45NwbBY1BquoRCLvJitDLnOaDDntWUlrzZZoayjEq
z6LimliFZkOXobm2zG6O0TBWPYU7HLfsPGY/Er9rAnbU95XXJhhWasbWIO+IdrTMbEeR4UPfgO+V
Wr23k9A4C+KqKmOoL/+TujNpThwJovB/mTuOKpXWw/ShwQvtNm7PjN0Rc3EQmGHRBhKrfv18WrCR
hBkb+qCpoyUXUqqWrHwvX5I20NV9ykgQ0CBYEenTS9KOLCLi0H0S0x0qZ6nfiSh+sG3naqtG1/NY
PsUL8ylBNLUdx3ys5fT5drzQRt3YdJGGQ0QhGH8LFuS561R/RIxoG/bEauJe+yuEGJ1UX38e611v
MXmUC5PI2Qh3bi2kg9sGtcOXkBjHrdhnkQp6YhFCVA98o+0GE6vjMQENZkGQrvKWCyQVpMS7zbqj
NprbWSOfi/H8/sodOV0gDQDm5+hBWY7zGJpi+ocQGgRDmaC0627sGwG1imoEiLd6C1aCWG5QiZ14
6xsKfvK1jaTnj9cKwh2J8BaTM5Kr6M+1bbSAoMVW9CTn7u8JimX30tfugy1IhE5MpmeH+qWzmZLO
ZJkvs8RASkRPlh3UCh+pn7DsmrNEewqjbU8RuWABggpmR+G83RKBdhtEK+0n+pfJlalG/ywnsdk2
XGTzIAIYX60FjKlNEA+CYO5da0rcjhVbl4r9sGMFaxh8SQxfRYvuqNg4pWoR5SckZU87gYShMFE9
eH9E0Z4pyTBmGig8csRwXYuIkrZ1tG/Eff/W3eQBvZEBuWLj9tSnilYyYQsORm2OUjMAVe9Fjazu
7Nm6JYTqX7ZGCUWHwvuNNyMwrSBeGk4f2Jsqi7EkOcOfX83EOAL0JfolJuaP5RSxaiVZvSiU/WjI
mUuxXP9nK83e/L+4kYWnexAayR3dAmL5wcq3+Cus4Scfumkfgal39D7Wsu9iIkEmqgTprK8M6TnW
h9cHEFq+AOToxgWkFtMSiiLwaQPM8aCzFZedC8JqYByAYXnDb8QL3rNR/eHrENNp97z/AhXAybZB
fSre+UfskL7qviEQiANZst8zhG1LPAK4NVnLDd8wQ1i2Xs2JP8kQUOYlLf/kHAX2RgTQnKKIqk4J
isISTRwRUPg5K5XOa6cYwtFsanewQ2aNsb9nCOdCgnPAby7GSzpzGjc1yFVQv2JESA3BRQ6HeSuv
EYwIy+RsCg7YQAsU6PHZQ0GTpH0YEocjbehLloYCJSSopirN/Gp6uWFDAZoxIYxa8diTJoVQFgA7
4HzaqpZQoBu6okRO3pq3XxSW+BXLA6EZxGYEXZUGg2E5Bg4cGFTW8vnXrJ3ikE7rKWNBR8aHjHw2
w5IFJFWQLIqO5EPEyW3dJAug2XJQQeYUG5iKwI+x2w2J3pVMoYFVS5gihSkauUkcSLQ7xRCSPDvE
bophXx0TrBoo62COvDXRfzrEXPq8IcwLCBPCTAWCs1Z1G8i+EUpoO7ehiZvmoXj35w1hXJANjUut
7wZ/aWog50w2hAmQ8vmp8YGl5PUU1oa89JId0ibDeI8D95837I5o9Q726G75Gax0a8qQyzt/Y8x9
KRPmsgPU3tXdgSr7qeL/i3es/3rpx3YvtvvjzWQY9aPBeJtd2BZPmrIHf//tGEiRMQTTX65z+15d
p2N9H+X0ndv5kUTfc7vO9Mj3D9WvGuZvn+dEk9z1g8WyX+k798fP7rsdDf0wqHReuLrndx76FXKm
nZ+nzu75KyjZoJqzjeRaemo9v/NhNOrXnjyPDZzd+ZH6kOcOwe/DwaBk7zdf/ezH/qAI3vFXOLQS
vcaA6uvTLv5z6N/K6296x8Ab9qMv/wIAAP//</cx:binary>
              </cx:geoCache>
            </cx:geography>
          </cx:layoutPr>
        </cx:series>
      </cx:plotAreaRegion>
    </cx:plotArea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Foglio1!$A$2:$A$9</cx:f>
        <cx:lvl ptCount="8">
          <cx:pt idx="0">Stipendio-soldi-remunerazione</cx:pt>
          <cx:pt idx="1">Ambiente positivo-personale buono-buon rapporto con i colleghi-tranquillità relazionale-serenità-armonia</cx:pt>
          <cx:pt idx="2">Onestà-lealtà-rispetto-correttezza</cx:pt>
          <cx:pt idx="3">Un lavoro che mi piaccia-dia soddisfazione-passione-autorealizzazione-felicità-gioia-ottimismo</cx:pt>
          <cx:pt idx="4">Alleanza-collaborazione-cooperazione-team</cx:pt>
          <cx:pt idx="5">Stabilità-sicurezza-costanza</cx:pt>
          <cx:pt idx="6">Flessibilità-libertà</cx:pt>
          <cx:pt idx="7">Crescita-imparare cose nuove-formazione-esperienza</cx:pt>
        </cx:lvl>
      </cx:strDim>
      <cx:numDim type="val">
        <cx:f>Foglio1!$B$2:$B$9</cx:f>
        <cx:lvl ptCount="8" formatCode="0%">
          <cx:pt idx="0">0.31</cx:pt>
          <cx:pt idx="1">0.26000000000000001</cx:pt>
          <cx:pt idx="2">0.16</cx:pt>
          <cx:pt idx="3">0.13</cx:pt>
          <cx:pt idx="4">0.11</cx:pt>
          <cx:pt idx="5">0.11</cx:pt>
          <cx:pt idx="6">0.10000000000000001</cx:pt>
          <cx:pt idx="7">0.070000000000000007</cx:pt>
        </cx:lvl>
      </cx:numDim>
    </cx:data>
  </cx:chartData>
  <cx:chart>
    <cx:plotArea>
      <cx:plotAreaRegion>
        <cx:series layoutId="funnel" uniqueId="{7B793686-41DF-4758-B893-B2C30DD66EDA}">
          <cx:tx>
            <cx:txData>
              <cx:f>Foglio1!$B$1</cx:f>
              <cx:v>Colonna1</cx:v>
            </cx:txData>
          </cx:tx>
          <cx:spPr>
            <a:solidFill>
              <a:srgbClr val="00803F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cx:spPr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chemeClr val="bg1"/>
                    </a:solidFill>
                  </a:defRPr>
                </a:pPr>
                <a:endParaRPr lang="it-IT" sz="1400" b="0" i="0" u="none" strike="noStrike" baseline="0">
                  <a:solidFill>
                    <a:schemeClr val="bg1"/>
                  </a:solidFill>
                  <a:latin typeface="Arial" panose="020B0604020202020204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/>
                  </a:pPr>
                  <a:r>
                    <a:rPr lang="it-IT" sz="1400" b="1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31%</a:t>
                  </a:r>
                </a:p>
              </cx:txPr>
              <cx:visibility seriesName="0" categoryName="0" value="1"/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/>
                  </a:pPr>
                  <a:r>
                    <a:rPr lang="it-IT" sz="1400" b="1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26%</a:t>
                  </a:r>
                </a:p>
              </cx:txPr>
              <cx:visibility seriesName="0" categoryName="0" value="1"/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it-IT" sz="1100" b="0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16%</a:t>
                  </a:r>
                </a:p>
              </cx:txPr>
              <cx:visibility seriesName="0" categoryName="0" value="1"/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it-IT" sz="1100" b="0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13%</a:t>
                  </a:r>
                </a:p>
              </cx:txPr>
              <cx:visibility seriesName="0" categoryName="0" value="1"/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it-IT" sz="1100" b="0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11%</a:t>
                  </a:r>
                </a:p>
              </cx:txPr>
              <cx:visibility seriesName="0" categoryName="0" value="1"/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it-IT" sz="1100" b="0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11%</a:t>
                  </a:r>
                </a:p>
              </cx:txPr>
              <cx:visibility seriesName="0" categoryName="0" value="1"/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it-IT" sz="1100" b="0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10%</a:t>
                  </a:r>
                </a:p>
              </cx:txPr>
              <cx:visibility seriesName="0" categoryName="0" value="1"/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it-IT" sz="1100" b="0" i="0" u="none" strike="noStrike" baseline="0">
                      <a:solidFill>
                        <a:schemeClr val="bg1"/>
                      </a:solidFill>
                      <a:latin typeface="Arial" panose="020B0604020202020204"/>
                    </a:rPr>
                    <a:t>7%</a:t>
                  </a:r>
                </a:p>
              </cx:txPr>
              <cx:visibility seriesName="0" categoryName="0" value="1"/>
            </cx:dataLabel>
          </cx:dataLabels>
          <cx:dataId val="0"/>
        </cx:series>
      </cx:plotAreaRegion>
      <cx:axis id="0" hidden="1">
        <cx:catScaling gapWidth="0.699999988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700"/>
            </a:pPr>
            <a:endParaRPr lang="it-IT" sz="7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 hidden="1">
        <cx:valScaling/>
        <cx:majorGridlines/>
        <cx:tickLabels/>
      </cx:axis>
    </cx:plotArea>
  </cx:chart>
  <cx:spPr>
    <a:ln cap="sq" cmpd="dbl"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93BF-8B9D-D444-B8E1-F3B8CF9AE3F1}" type="datetimeFigureOut">
              <a:rPr lang="it-IT" smtClean="0"/>
              <a:t>29/09/2025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A6A-2424-814B-A196-1DBC8A3AE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3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11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4EDD5-39E5-AE93-2EE6-51F31AB7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993DD3A-830F-471E-3FDC-D27BBC395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CEF725-3465-EBAF-F8BD-6BEF73126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35CA86-10A8-C129-CB0A-C022117A3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66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E614-CE70-970C-DF96-A6BA74C62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BF702E2-2618-470E-149F-24E45AE75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CA84998-8328-A77B-0B40-571B8A36C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8B541D-8CA1-8214-EC5A-6A1F2C541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66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6EAE0-48C1-3972-2F74-A115F994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59B3EC-D76B-E475-072E-2D9997045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35E3642-7B6F-15C8-4BCF-62A25EC85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A5BE95-EB87-6632-4754-8C1538CF4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21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cover_senza_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3BAF8911-78C4-D634-7A92-E2570787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29 settembre 2025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100561F-C1AF-F222-FA37-DDA1AB7D9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AF42E8-08F9-6B46-A972-A1F54542BD36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0" y="4826897"/>
            <a:ext cx="2880000" cy="273844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57926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6E205C9-A3CC-E04A-9985-FC5734258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733925"/>
          </a:xfrm>
        </p:spPr>
        <p:txBody>
          <a:bodyPr/>
          <a:lstStyle/>
          <a:p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19B3994-DBEF-E14E-80AC-2E088B7D99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6BE69B-D281-6F46-9F45-C2D44E119951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8F7410-012C-4349-B57C-D0B031EA38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0" y="4826897"/>
            <a:ext cx="2880000" cy="273844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08F079-9669-B94E-8526-A555DA447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98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  <p15:guide id="5" orient="horz" pos="304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orio_neutro_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nero, Elementi grafici, bianco e nero, arte&#10;&#10;Descrizione generata automaticamente">
            <a:extLst>
              <a:ext uri="{FF2B5EF4-FFF2-40B4-BE49-F238E27FC236}">
                <a16:creationId xmlns:a16="http://schemas.microsoft.com/office/drawing/2014/main" id="{5BF0B1F4-0DD3-DB7D-D39F-1E131C7D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1A3A089-3317-3144-92C3-52B651962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92651"/>
            <a:ext cx="2081213" cy="42933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it-IT"/>
              <a:t>00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1E9BF24D-6B8E-D614-5ABA-04DD88C8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4826897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29 settembre 2025</a:t>
            </a:fld>
            <a:endParaRPr lang="it-IT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9A09FEDF-6F8E-E34B-43C5-2196816A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4826897"/>
            <a:ext cx="2895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B31B8824-FA7D-1DCD-3BC6-1AC7F133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4804" y="4840032"/>
            <a:ext cx="37199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D3C83BD2-89E8-CF99-75C8-8BAB0C361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37542"/>
            <a:ext cx="7020000" cy="10800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bg2"/>
                </a:solidFill>
              </a:defRPr>
            </a:lvl1pPr>
          </a:lstStyle>
          <a:p>
            <a:r>
              <a:rPr lang="it-IT"/>
              <a:t>Titolo del Divisorio - Generale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F016CA-BA1B-D890-B1FB-7F9E6E6D3E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63" y="4515727"/>
            <a:ext cx="1711950" cy="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1_cover_con_immagine-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0" descr="Immagine che contiene aria aperta, torre, edificio, Edificio commerciale&#10;&#10;Descrizione generata automaticamente">
            <a:extLst>
              <a:ext uri="{FF2B5EF4-FFF2-40B4-BE49-F238E27FC236}">
                <a16:creationId xmlns:a16="http://schemas.microsoft.com/office/drawing/2014/main" id="{222B8961-E65B-B935-F3CC-8E82F8AE7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0" r="41808" b="7709"/>
          <a:stretch/>
        </p:blipFill>
        <p:spPr>
          <a:xfrm>
            <a:off x="2586037" y="-191069"/>
            <a:ext cx="6871861" cy="5622878"/>
          </a:xfrm>
          <a:prstGeom prst="rect">
            <a:avLst/>
          </a:prstGeom>
        </p:spPr>
      </p:pic>
      <p:pic>
        <p:nvPicPr>
          <p:cNvPr id="5" name="Immagine 4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id="{7905EA8B-A1CC-9211-6632-3D6704685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29 settembre 2025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C47CD2EC-C2EE-CE56-4888-D229917BD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1_cover_con_immagine-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0" descr="Immagine che contiene aria aperta, torre, edificio, Edificio commerciale&#10;&#10;Descrizione generata automaticamente">
            <a:extLst>
              <a:ext uri="{FF2B5EF4-FFF2-40B4-BE49-F238E27FC236}">
                <a16:creationId xmlns:a16="http://schemas.microsoft.com/office/drawing/2014/main" id="{222B8961-E65B-B935-F3CC-8E82F8AE7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0" r="41808" b="7709"/>
          <a:stretch/>
        </p:blipFill>
        <p:spPr>
          <a:xfrm>
            <a:off x="2586037" y="-191069"/>
            <a:ext cx="6871861" cy="5622878"/>
          </a:xfrm>
          <a:prstGeom prst="rect">
            <a:avLst/>
          </a:prstGeom>
        </p:spPr>
      </p:pic>
      <p:pic>
        <p:nvPicPr>
          <p:cNvPr id="6" name="Immagine 5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id="{B90D862E-0A67-7CD7-00C1-EC29D239F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29 settembre 2025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F78AE782-3C9D-86EF-5FFD-8F22B8F47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neutro_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nero, Elementi grafici, bianco e nero, arte&#10;&#10;Descrizione generata automaticamente">
            <a:extLst>
              <a:ext uri="{FF2B5EF4-FFF2-40B4-BE49-F238E27FC236}">
                <a16:creationId xmlns:a16="http://schemas.microsoft.com/office/drawing/2014/main" id="{5BF0B1F4-0DD3-DB7D-D39F-1E131C7D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1A3A089-3317-3144-92C3-52B651962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92651"/>
            <a:ext cx="2081213" cy="42933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it-IT"/>
              <a:t>00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1E9BF24D-6B8E-D614-5ABA-04DD88C8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4826897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29 settembre 2025</a:t>
            </a:fld>
            <a:endParaRPr lang="it-IT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9A09FEDF-6F8E-E34B-43C5-2196816A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4826897"/>
            <a:ext cx="2895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B31B8824-FA7D-1DCD-3BC6-1AC7F133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4804" y="4840032"/>
            <a:ext cx="37199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D3C83BD2-89E8-CF99-75C8-8BAB0C361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37542"/>
            <a:ext cx="7020000" cy="10800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bg2"/>
                </a:solidFill>
              </a:defRPr>
            </a:lvl1pPr>
          </a:lstStyle>
          <a:p>
            <a:r>
              <a:rPr lang="it-IT"/>
              <a:t>Titolo del Divisorio - Generale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F016CA-BA1B-D890-B1FB-7F9E6E6D3E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63" y="4515727"/>
            <a:ext cx="1711950" cy="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usu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E44DF7E8-E0F0-65EF-1A93-5BDA6E8D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EFB372-C975-042C-236C-4EB87F3BA2B7}"/>
              </a:ext>
            </a:extLst>
          </p:cNvPr>
          <p:cNvSpPr txBox="1"/>
          <p:nvPr userDrawn="1"/>
        </p:nvSpPr>
        <p:spPr>
          <a:xfrm>
            <a:off x="457200" y="1876806"/>
            <a:ext cx="307280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b="1">
                <a:solidFill>
                  <a:schemeClr val="bg1"/>
                </a:solidFill>
                <a:latin typeface="+mj-lt"/>
              </a:rPr>
              <a:t>Grazie.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185CB43A-A1B8-0537-E085-AAF621B500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ppia colonna txt+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578DE73-EA6F-234F-858C-A5136B0E7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27486"/>
            <a:ext cx="3995737" cy="3123878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DA9F3622-73DE-B04B-9E81-6A7956CEDC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950" y="-1"/>
            <a:ext cx="4464050" cy="4733925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AF42E8-08F9-6B46-A972-A1F54542BD36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0" y="4826897"/>
            <a:ext cx="2880000" cy="273844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</a:t>
            </a:r>
            <a:br>
              <a:rPr lang="it-IT"/>
            </a:br>
            <a:r>
              <a:rPr lang="it-IT"/>
              <a:t>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298714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56183C-70D4-564F-A9FA-246E3E1A026E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0" y="4826897"/>
            <a:ext cx="2880000" cy="273844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313" y="1416050"/>
            <a:ext cx="6984000" cy="3135313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F82352-887C-4F40-8EC3-1CCCB1A8C7DF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0" y="4826897"/>
            <a:ext cx="2880000" cy="273844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800561-E46D-2F48-8885-3F2B2722B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4" y="1416051"/>
            <a:ext cx="6984000" cy="3135312"/>
          </a:xfrm>
        </p:spPr>
        <p:txBody>
          <a:bodyPr tIns="0" bIns="0" numCol="2" spcCol="324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949DBB2-4A87-6D4A-98DD-32BA1D68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0D1BED97-E787-3E4F-8AB7-D5BD6F723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76537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txt+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578DE73-EA6F-234F-858C-A5136B0E7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27486"/>
            <a:ext cx="3995737" cy="3123878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DA9F3622-73DE-B04B-9E81-6A7956CEDC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950" y="-1"/>
            <a:ext cx="4464050" cy="4733925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D3921AA-D032-C141-8DA5-26AAB774E1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AF42E8-08F9-6B46-A972-A1F54542BD36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4F9D46C-81DC-AF40-833E-A7AE9DCCAB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0" y="4826897"/>
            <a:ext cx="2880000" cy="273844"/>
          </a:xfrm>
        </p:spPr>
        <p:txBody>
          <a:bodyPr/>
          <a:lstStyle/>
          <a:p>
            <a:r>
              <a:rPr lang="it-IT"/>
              <a:t>Spazio per il titolo della presentazione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</a:t>
            </a:r>
            <a:br>
              <a:rPr lang="it-IT"/>
            </a:br>
            <a:r>
              <a:rPr lang="it-IT"/>
              <a:t>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2272707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2812" userDrawn="1">
          <p15:clr>
            <a:srgbClr val="FBAE40"/>
          </p15:clr>
        </p15:guide>
        <p15:guide id="4" pos="29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76152"/>
            <a:ext cx="8229600" cy="73702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64431"/>
            <a:ext cx="8229600" cy="35679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438400" y="4826897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675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59B6CE7-919B-A042-8123-40FBE71631D1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2000" y="482689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9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3" r:id="rId4"/>
    <p:sldLayoutId id="2147483711" r:id="rId5"/>
    <p:sldLayoutId id="2147483726" r:id="rId6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»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981" userDrawn="1">
          <p15:clr>
            <a:srgbClr val="F26B43"/>
          </p15:clr>
        </p15:guide>
        <p15:guide id="3" orient="horz" pos="1371" userDrawn="1">
          <p15:clr>
            <a:srgbClr val="F26B43"/>
          </p15:clr>
        </p15:guide>
        <p15:guide id="4" pos="285" userDrawn="1">
          <p15:clr>
            <a:srgbClr val="F26B43"/>
          </p15:clr>
        </p15:guide>
        <p15:guide id="5" pos="11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1578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16050"/>
            <a:ext cx="8243888" cy="33067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5B3CFA79-9C33-4341-85D0-5BDF740D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8400" y="4826897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675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EDD2117-CA4D-FF41-B507-B0CCAE6BB171}" type="datetime4">
              <a:rPr lang="it-IT" smtClean="0"/>
              <a:t>29 settembre 2025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3331043-39FE-144F-B085-9DFB88198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482689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E464CC2-2705-1541-AA67-3F14E80A5C1B}"/>
              </a:ext>
            </a:extLst>
          </p:cNvPr>
          <p:cNvCxnSpPr/>
          <p:nvPr userDrawn="1"/>
        </p:nvCxnSpPr>
        <p:spPr>
          <a:xfrm>
            <a:off x="0" y="4732338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307A07E-3A46-946A-0BF0-6B77AC5037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63" y="4515727"/>
            <a:ext cx="1711950" cy="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06" r:id="rId3"/>
    <p:sldLayoutId id="2147483716" r:id="rId4"/>
    <p:sldLayoutId id="2147483708" r:id="rId5"/>
    <p:sldLayoutId id="2147483727" r:id="rId6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4" userDrawn="1">
          <p15:clr>
            <a:srgbClr val="F26B43"/>
          </p15:clr>
        </p15:guide>
        <p15:guide id="2" orient="horz" pos="3143">
          <p15:clr>
            <a:srgbClr val="F26B43"/>
          </p15:clr>
        </p15:guide>
        <p15:guide id="3" orient="horz" pos="2982" userDrawn="1">
          <p15:clr>
            <a:srgbClr val="F26B43"/>
          </p15:clr>
        </p15:guide>
        <p15:guide id="4" orient="horz" pos="36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pos="5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26.png"/><Relationship Id="rId5" Type="http://schemas.openxmlformats.org/officeDocument/2006/relationships/chart" Target="../charts/chart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image" Target="../media/image19.png"/><Relationship Id="rId5" Type="http://schemas.openxmlformats.org/officeDocument/2006/relationships/chart" Target="../charts/chart18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microsoft.com/office/2014/relationships/chartEx" Target="../charts/chartEx1.xml"/><Relationship Id="rId50" Type="http://schemas.openxmlformats.org/officeDocument/2006/relationships/chart" Target="../charts/chart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chart" Target="../charts/chart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chart" Target="../charts/char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chart" Target="../charts/chart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chart" Target="../charts/char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slideLayout" Target="../slideLayouts/slideLayout6.xml"/><Relationship Id="rId48" Type="http://schemas.openxmlformats.org/officeDocument/2006/relationships/image" Target="../media/image11.png"/><Relationship Id="rId8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chart" Target="../charts/char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16.jpeg"/><Relationship Id="rId5" Type="http://schemas.openxmlformats.org/officeDocument/2006/relationships/chart" Target="../charts/chart1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14/relationships/chartEx" Target="../charts/chartEx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19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chart" Target="../charts/chart12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image" Target="../media/image20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55A3D-13EC-D041-8B0B-C4E68580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842507"/>
            <a:ext cx="6503159" cy="454762"/>
          </a:xfrm>
        </p:spPr>
        <p:txBody>
          <a:bodyPr/>
          <a:lstStyle/>
          <a:p>
            <a:r>
              <a:rPr lang="it-IT" dirty="0"/>
              <a:t>GIOVANI E AUTOIMPRENDITORIALITÀ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24D905-7CFE-7346-9D1E-C7330FC8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 Settembre 2025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BBA6C5-56CC-9640-AACC-29BF44D8A05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/>
              <a:t>Milano</a:t>
            </a:r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C595B5E0-E708-6D53-57AB-4FBA42767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025" y="2399083"/>
            <a:ext cx="5040000" cy="736003"/>
          </a:xfrm>
        </p:spPr>
        <p:txBody>
          <a:bodyPr>
            <a:normAutofit/>
          </a:bodyPr>
          <a:lstStyle/>
          <a:p>
            <a:r>
              <a:rPr lang="it-IT"/>
              <a:t>Indagine realizzata da Istituto Piepoli</a:t>
            </a:r>
          </a:p>
        </p:txBody>
      </p:sp>
    </p:spTree>
    <p:extLst>
      <p:ext uri="{BB962C8B-B14F-4D97-AF65-F5344CB8AC3E}">
        <p14:creationId xmlns:p14="http://schemas.microsoft.com/office/powerpoint/2010/main" val="552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CCFD0-6EAA-CC18-47C1-B544BA99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94A53F3-6744-AD17-95CB-D6C41FE9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20BEA2-F342-6AC0-5C4B-E31B26E99E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DCF83F-FCA8-F423-1473-47C8546418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BD7341-C0F0-B6CF-7E95-D06765B7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b="1"/>
              <a:t>L’azienda ideale dove lavorare</a:t>
            </a:r>
            <a:br>
              <a:rPr lang="it-IT" sz="1800" b="1"/>
            </a:br>
            <a:r>
              <a:rPr lang="it-IT" sz="1800" b="1"/>
              <a:t>Grandi aspirazioni, aziende ‘grandi’ per dimensioni e/o orizzonti</a:t>
            </a: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DE34C716-127C-FB73-49B1-CA8FC4936D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r>
              <a:rPr lang="it-IT" sz="1200"/>
              <a:t>Un giovane lombardo su cinque aspira anche a mettersi in proprio</a:t>
            </a:r>
          </a:p>
        </p:txBody>
      </p:sp>
      <p:pic>
        <p:nvPicPr>
          <p:cNvPr id="26" name="Picture 6" descr="Dream Job&quot; Immagini - Sfoglia 4,709 foto, vettoriali e video Stock | Adobe  Stock">
            <a:extLst>
              <a:ext uri="{FF2B5EF4-FFF2-40B4-BE49-F238E27FC236}">
                <a16:creationId xmlns:a16="http://schemas.microsoft.com/office/drawing/2014/main" id="{A9041D23-A9CD-E308-14D7-C992B3E55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5" r="9550"/>
          <a:stretch>
            <a:fillRect/>
          </a:stretch>
        </p:blipFill>
        <p:spPr bwMode="auto">
          <a:xfrm>
            <a:off x="0" y="1420003"/>
            <a:ext cx="4115048" cy="28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3F5E6A35-3D99-6690-1217-74469989A4EF}"/>
              </a:ext>
            </a:extLst>
          </p:cNvPr>
          <p:cNvSpPr/>
          <p:nvPr/>
        </p:nvSpPr>
        <p:spPr>
          <a:xfrm>
            <a:off x="4142791" y="1420004"/>
            <a:ext cx="5001209" cy="535091"/>
          </a:xfrm>
          <a:prstGeom prst="rect">
            <a:avLst/>
          </a:prstGeom>
          <a:solidFill>
            <a:srgbClr val="008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0" cap="none" spc="0" normalizeH="0" baseline="0" noProof="0">
              <a:ln>
                <a:noFill/>
              </a:ln>
              <a:solidFill>
                <a:srgbClr val="0080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2AD896-2BAB-92D0-4B96-03ADD4BF51C2}"/>
              </a:ext>
            </a:extLst>
          </p:cNvPr>
          <p:cNvSpPr/>
          <p:nvPr/>
        </p:nvSpPr>
        <p:spPr>
          <a:xfrm>
            <a:off x="4142791" y="1990166"/>
            <a:ext cx="5001209" cy="534600"/>
          </a:xfrm>
          <a:prstGeom prst="rect">
            <a:avLst/>
          </a:prstGeom>
          <a:solidFill>
            <a:schemeClr val="accent4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C8D2E1C-8596-E149-8B17-381C8EE9CC53}"/>
              </a:ext>
            </a:extLst>
          </p:cNvPr>
          <p:cNvSpPr/>
          <p:nvPr/>
        </p:nvSpPr>
        <p:spPr>
          <a:xfrm>
            <a:off x="4142791" y="2557855"/>
            <a:ext cx="5001209" cy="499500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20DB2BF-A394-F3C9-22FE-70B22563A4F8}"/>
              </a:ext>
            </a:extLst>
          </p:cNvPr>
          <p:cNvSpPr/>
          <p:nvPr/>
        </p:nvSpPr>
        <p:spPr>
          <a:xfrm>
            <a:off x="4142490" y="3097766"/>
            <a:ext cx="5001209" cy="466621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5C7C9900-2D06-3E53-0933-02BAF86F8809}"/>
              </a:ext>
            </a:extLst>
          </p:cNvPr>
          <p:cNvSpPr/>
          <p:nvPr/>
        </p:nvSpPr>
        <p:spPr>
          <a:xfrm>
            <a:off x="4142490" y="3624522"/>
            <a:ext cx="5001209" cy="351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A1D3CD2-5C1B-2FB9-CE63-41EBB67C80B4}"/>
              </a:ext>
            </a:extLst>
          </p:cNvPr>
          <p:cNvSpPr/>
          <p:nvPr/>
        </p:nvSpPr>
        <p:spPr>
          <a:xfrm>
            <a:off x="4215326" y="1485049"/>
            <a:ext cx="1080000" cy="405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76DA5C8-BDB8-EFC6-E88B-149FF66E615C}"/>
              </a:ext>
            </a:extLst>
          </p:cNvPr>
          <p:cNvSpPr/>
          <p:nvPr/>
        </p:nvSpPr>
        <p:spPr>
          <a:xfrm>
            <a:off x="5395003" y="1428693"/>
            <a:ext cx="2802557" cy="517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2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GRANDE AZIENDA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DC77235-C9D4-C323-81D3-91DAC464FC4F}"/>
              </a:ext>
            </a:extLst>
          </p:cNvPr>
          <p:cNvSpPr/>
          <p:nvPr/>
        </p:nvSpPr>
        <p:spPr>
          <a:xfrm>
            <a:off x="4215326" y="2054966"/>
            <a:ext cx="1080000" cy="405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27%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F5C80C8-B729-4730-F99D-337518304964}"/>
              </a:ext>
            </a:extLst>
          </p:cNvPr>
          <p:cNvSpPr/>
          <p:nvPr/>
        </p:nvSpPr>
        <p:spPr>
          <a:xfrm>
            <a:off x="5395003" y="1998611"/>
            <a:ext cx="2694273" cy="517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MULTINAZIONALE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F92BC01-4B62-7DD2-508A-2253AD33DE1A}"/>
              </a:ext>
            </a:extLst>
          </p:cNvPr>
          <p:cNvSpPr/>
          <p:nvPr/>
        </p:nvSpPr>
        <p:spPr>
          <a:xfrm>
            <a:off x="4215326" y="2605105"/>
            <a:ext cx="1080000" cy="405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88DEFAFC-2B38-EC07-620C-B795DFCB4676}"/>
              </a:ext>
            </a:extLst>
          </p:cNvPr>
          <p:cNvSpPr/>
          <p:nvPr/>
        </p:nvSpPr>
        <p:spPr>
          <a:xfrm>
            <a:off x="5395003" y="2548750"/>
            <a:ext cx="3722973" cy="517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UN’ATTIVITÀ IN PROPRIO</a:t>
            </a:r>
            <a:endParaRPr kumimoji="0" lang="it-IT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FB8A655B-2A35-917A-0918-1EF4B8ACF771}"/>
              </a:ext>
            </a:extLst>
          </p:cNvPr>
          <p:cNvSpPr/>
          <p:nvPr/>
        </p:nvSpPr>
        <p:spPr>
          <a:xfrm>
            <a:off x="4214723" y="3184550"/>
            <a:ext cx="1080000" cy="2844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19%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3A42316-3FEB-0CC6-F34D-517FE2BC7129}"/>
              </a:ext>
            </a:extLst>
          </p:cNvPr>
          <p:cNvSpPr/>
          <p:nvPr/>
        </p:nvSpPr>
        <p:spPr>
          <a:xfrm>
            <a:off x="5394400" y="3134501"/>
            <a:ext cx="3365177" cy="3822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start up innovativa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piccola azienda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85523A0E-E18D-EA62-A6C6-93CE97BA4C62}"/>
              </a:ext>
            </a:extLst>
          </p:cNvPr>
          <p:cNvSpPr/>
          <p:nvPr/>
        </p:nvSpPr>
        <p:spPr>
          <a:xfrm>
            <a:off x="4215025" y="3638022"/>
            <a:ext cx="1080000" cy="324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3F74EDF9-D01D-3193-E6EC-71B4A3826109}"/>
              </a:ext>
            </a:extLst>
          </p:cNvPr>
          <p:cNvSpPr/>
          <p:nvPr/>
        </p:nvSpPr>
        <p:spPr>
          <a:xfrm>
            <a:off x="5394701" y="3627581"/>
            <a:ext cx="3365177" cy="3448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web company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Un’attività di liberi professionisti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6AE3542D-CBC3-16D5-7716-8411C0207DCA}"/>
              </a:ext>
            </a:extLst>
          </p:cNvPr>
          <p:cNvSpPr/>
          <p:nvPr/>
        </p:nvSpPr>
        <p:spPr>
          <a:xfrm>
            <a:off x="4142791" y="4033051"/>
            <a:ext cx="5001209" cy="268785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E5E920C-26CD-DC04-340E-2E834037EFEE}"/>
              </a:ext>
            </a:extLst>
          </p:cNvPr>
          <p:cNvSpPr/>
          <p:nvPr/>
        </p:nvSpPr>
        <p:spPr>
          <a:xfrm>
            <a:off x="4215025" y="4005443"/>
            <a:ext cx="1080000" cy="324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412837D9-0DCD-FC1F-3339-28EF50AF93A3}"/>
              </a:ext>
            </a:extLst>
          </p:cNvPr>
          <p:cNvSpPr/>
          <p:nvPr/>
        </p:nvSpPr>
        <p:spPr>
          <a:xfrm>
            <a:off x="5394701" y="3995002"/>
            <a:ext cx="3365177" cy="3448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135F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Un’azienda tradizionale</a:t>
            </a:r>
          </a:p>
        </p:txBody>
      </p:sp>
    </p:spTree>
    <p:extLst>
      <p:ext uri="{BB962C8B-B14F-4D97-AF65-F5344CB8AC3E}">
        <p14:creationId xmlns:p14="http://schemas.microsoft.com/office/powerpoint/2010/main" val="316109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996D-5EDC-15A3-7E1B-30FCA27A6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78888B-D477-B862-F521-A7C6F9945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03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7AAF40-2624-A898-D2FA-538CF36E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3E5F89-06FB-6A36-4F46-AFECD181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F4EC7E-C818-7E2F-46BA-6FFCAA7E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0DE69F-0946-32E3-F633-E2367EDE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Mettersi in proprio</a:t>
            </a:r>
          </a:p>
        </p:txBody>
      </p:sp>
    </p:spTree>
    <p:extLst>
      <p:ext uri="{BB962C8B-B14F-4D97-AF65-F5344CB8AC3E}">
        <p14:creationId xmlns:p14="http://schemas.microsoft.com/office/powerpoint/2010/main" val="111643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22E38-431F-47FF-4096-AE690299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313418-7325-4AE5-41A1-51C0C6C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7A8038-CFF6-EF26-794F-519CF12DE7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D6D041-B389-62AE-6570-38D9C7C7FE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254F1A-1FD5-720D-386A-19989395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Diventare imprenditori di se stessi</a:t>
            </a:r>
            <a:br>
              <a:rPr lang="it-IT"/>
            </a:br>
            <a:r>
              <a:rPr lang="it-IT"/>
              <a:t>I giovani sono consapevoli delle sfide e delle opportunità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9A6CFF1-E732-6DE9-4036-8FFC330FA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/>
              <a:t>Autonomia e rischio, coraggio e difficoltà, soldi e sacrificio, successo e fallimento</a:t>
            </a:r>
          </a:p>
          <a:p>
            <a:pPr>
              <a:spcBef>
                <a:spcPts val="0"/>
              </a:spcBef>
            </a:pPr>
            <a:endParaRPr lang="it-IT" sz="12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205F0F-7415-E26D-69B0-052EB5D7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33333" r="17320"/>
          <a:stretch>
            <a:fillRect/>
          </a:stretch>
        </p:blipFill>
        <p:spPr>
          <a:xfrm flipH="1">
            <a:off x="540623" y="1214527"/>
            <a:ext cx="2241947" cy="3028856"/>
          </a:xfrm>
          <a:prstGeom prst="rect">
            <a:avLst/>
          </a:prstGeom>
        </p:spPr>
      </p:pic>
      <p:pic>
        <p:nvPicPr>
          <p:cNvPr id="7" name="Immagine 6" descr="Immagine che contiene testo, Carattere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1AA4DED2-58E3-8F17-7843-574BEADBA2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33" r="2903"/>
          <a:stretch>
            <a:fillRect/>
          </a:stretch>
        </p:blipFill>
        <p:spPr>
          <a:xfrm>
            <a:off x="2931335" y="1214527"/>
            <a:ext cx="5928185" cy="32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78479-0322-FE78-17B2-E27E6BF6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10E1F2E-F053-2F09-E0EC-B5B582BF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6C1AC8-7DC5-EB53-BB93-6724CD7104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CA8A6D-D910-0B44-4B40-88093EA96D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A8E29F-2BD0-85A6-7721-D450C292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Vantaggi e svantaggi percepiti del mettersi in proprio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EA4E1C1-F2F3-ED8D-39B4-D18CFF2D0D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r>
              <a:rPr lang="it-IT" sz="1200" b="0"/>
              <a:t>I </a:t>
            </a:r>
            <a:r>
              <a:rPr lang="it-IT" sz="1200"/>
              <a:t>vantaggi</a:t>
            </a:r>
            <a:r>
              <a:rPr lang="it-IT" sz="1200" b="0"/>
              <a:t> sono per la persona e la comunità: benessere personale, professionale, economico, sociale. Le </a:t>
            </a:r>
            <a:r>
              <a:rPr lang="it-IT" sz="1200"/>
              <a:t>criticità</a:t>
            </a:r>
            <a:r>
              <a:rPr lang="it-IT" sz="1200" b="0"/>
              <a:t> sono di natura esogena: economica, amministrativa, fiscale, consulenziale, contestuale</a:t>
            </a:r>
          </a:p>
          <a:p>
            <a:pPr>
              <a:spcBef>
                <a:spcPts val="0"/>
              </a:spcBef>
            </a:pPr>
            <a:endParaRPr lang="it-IT" sz="1200"/>
          </a:p>
        </p:txBody>
      </p: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8D9A0E3E-CED9-E064-D214-BE2731CBF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61859"/>
              </p:ext>
            </p:extLst>
          </p:nvPr>
        </p:nvGraphicFramePr>
        <p:xfrm>
          <a:off x="4334683" y="1495851"/>
          <a:ext cx="4885067" cy="33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F59050EF-34B0-91E3-4CD8-0D6BFD51C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733120"/>
              </p:ext>
            </p:extLst>
          </p:nvPr>
        </p:nvGraphicFramePr>
        <p:xfrm>
          <a:off x="101866" y="1459395"/>
          <a:ext cx="4607294" cy="33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C4DCCA8-3221-114B-195C-80EFF63925AF}"/>
              </a:ext>
            </a:extLst>
          </p:cNvPr>
          <p:cNvSpPr txBox="1"/>
          <p:nvPr/>
        </p:nvSpPr>
        <p:spPr>
          <a:xfrm>
            <a:off x="5192618" y="1314982"/>
            <a:ext cx="3650508" cy="248209"/>
          </a:xfrm>
          <a:prstGeom prst="rect">
            <a:avLst/>
          </a:prstGeom>
          <a:solidFill>
            <a:srgbClr val="C00000"/>
          </a:solidFill>
          <a:ln w="3175">
            <a:noFill/>
            <a:bevel/>
            <a:extLst>
              <a:ext uri="{C807C97D-BFC1-408E-A445-0C87EB9F89A2}">
                <ask:lineSketchStyleProps xmlns:ask="http://schemas.microsoft.com/office/drawing/2018/sketchyshapes" sd="326149350">
                  <a:custGeom>
                    <a:avLst/>
                    <a:gdLst>
                      <a:gd name="connsiteX0" fmla="*/ 0 w 3473002"/>
                      <a:gd name="connsiteY0" fmla="*/ 0 h 1169551"/>
                      <a:gd name="connsiteX1" fmla="*/ 509374 w 3473002"/>
                      <a:gd name="connsiteY1" fmla="*/ 0 h 1169551"/>
                      <a:gd name="connsiteX2" fmla="*/ 1053477 w 3473002"/>
                      <a:gd name="connsiteY2" fmla="*/ 0 h 1169551"/>
                      <a:gd name="connsiteX3" fmla="*/ 1528121 w 3473002"/>
                      <a:gd name="connsiteY3" fmla="*/ 0 h 1169551"/>
                      <a:gd name="connsiteX4" fmla="*/ 2106955 w 3473002"/>
                      <a:gd name="connsiteY4" fmla="*/ 0 h 1169551"/>
                      <a:gd name="connsiteX5" fmla="*/ 2720518 w 3473002"/>
                      <a:gd name="connsiteY5" fmla="*/ 0 h 1169551"/>
                      <a:gd name="connsiteX6" fmla="*/ 3473002 w 3473002"/>
                      <a:gd name="connsiteY6" fmla="*/ 0 h 1169551"/>
                      <a:gd name="connsiteX7" fmla="*/ 3473002 w 3473002"/>
                      <a:gd name="connsiteY7" fmla="*/ 573080 h 1169551"/>
                      <a:gd name="connsiteX8" fmla="*/ 3473002 w 3473002"/>
                      <a:gd name="connsiteY8" fmla="*/ 1169551 h 1169551"/>
                      <a:gd name="connsiteX9" fmla="*/ 2824708 w 3473002"/>
                      <a:gd name="connsiteY9" fmla="*/ 1169551 h 1169551"/>
                      <a:gd name="connsiteX10" fmla="*/ 2211145 w 3473002"/>
                      <a:gd name="connsiteY10" fmla="*/ 1169551 h 1169551"/>
                      <a:gd name="connsiteX11" fmla="*/ 1632311 w 3473002"/>
                      <a:gd name="connsiteY11" fmla="*/ 1169551 h 1169551"/>
                      <a:gd name="connsiteX12" fmla="*/ 1088207 w 3473002"/>
                      <a:gd name="connsiteY12" fmla="*/ 1169551 h 1169551"/>
                      <a:gd name="connsiteX13" fmla="*/ 578834 w 3473002"/>
                      <a:gd name="connsiteY13" fmla="*/ 1169551 h 1169551"/>
                      <a:gd name="connsiteX14" fmla="*/ 0 w 3473002"/>
                      <a:gd name="connsiteY14" fmla="*/ 1169551 h 1169551"/>
                      <a:gd name="connsiteX15" fmla="*/ 0 w 3473002"/>
                      <a:gd name="connsiteY15" fmla="*/ 584776 h 1169551"/>
                      <a:gd name="connsiteX16" fmla="*/ 0 w 3473002"/>
                      <a:gd name="connsiteY16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3002" h="1169551" fill="none" extrusionOk="0">
                        <a:moveTo>
                          <a:pt x="0" y="0"/>
                        </a:moveTo>
                        <a:cubicBezTo>
                          <a:pt x="192141" y="-3650"/>
                          <a:pt x="342446" y="25196"/>
                          <a:pt x="509374" y="0"/>
                        </a:cubicBezTo>
                        <a:cubicBezTo>
                          <a:pt x="676302" y="-25196"/>
                          <a:pt x="909767" y="2327"/>
                          <a:pt x="1053477" y="0"/>
                        </a:cubicBezTo>
                        <a:cubicBezTo>
                          <a:pt x="1197187" y="-2327"/>
                          <a:pt x="1401047" y="54736"/>
                          <a:pt x="1528121" y="0"/>
                        </a:cubicBezTo>
                        <a:cubicBezTo>
                          <a:pt x="1655195" y="-54736"/>
                          <a:pt x="1935677" y="47058"/>
                          <a:pt x="2106955" y="0"/>
                        </a:cubicBezTo>
                        <a:cubicBezTo>
                          <a:pt x="2278233" y="-47058"/>
                          <a:pt x="2455592" y="48716"/>
                          <a:pt x="2720518" y="0"/>
                        </a:cubicBezTo>
                        <a:cubicBezTo>
                          <a:pt x="2985444" y="-48716"/>
                          <a:pt x="3295819" y="15241"/>
                          <a:pt x="3473002" y="0"/>
                        </a:cubicBezTo>
                        <a:cubicBezTo>
                          <a:pt x="3537945" y="127274"/>
                          <a:pt x="3455890" y="403212"/>
                          <a:pt x="3473002" y="573080"/>
                        </a:cubicBezTo>
                        <a:cubicBezTo>
                          <a:pt x="3490114" y="742948"/>
                          <a:pt x="3424228" y="1035136"/>
                          <a:pt x="3473002" y="1169551"/>
                        </a:cubicBezTo>
                        <a:cubicBezTo>
                          <a:pt x="3300653" y="1193581"/>
                          <a:pt x="2959554" y="1150609"/>
                          <a:pt x="2824708" y="1169551"/>
                        </a:cubicBezTo>
                        <a:cubicBezTo>
                          <a:pt x="2689862" y="1188493"/>
                          <a:pt x="2482532" y="1152287"/>
                          <a:pt x="2211145" y="1169551"/>
                        </a:cubicBezTo>
                        <a:cubicBezTo>
                          <a:pt x="1939758" y="1186815"/>
                          <a:pt x="1876273" y="1142967"/>
                          <a:pt x="1632311" y="1169551"/>
                        </a:cubicBezTo>
                        <a:cubicBezTo>
                          <a:pt x="1388349" y="1196135"/>
                          <a:pt x="1273870" y="1147876"/>
                          <a:pt x="1088207" y="1169551"/>
                        </a:cubicBezTo>
                        <a:cubicBezTo>
                          <a:pt x="902544" y="1191226"/>
                          <a:pt x="708446" y="1145323"/>
                          <a:pt x="578834" y="1169551"/>
                        </a:cubicBezTo>
                        <a:cubicBezTo>
                          <a:pt x="449222" y="1193779"/>
                          <a:pt x="268437" y="1156529"/>
                          <a:pt x="0" y="1169551"/>
                        </a:cubicBezTo>
                        <a:cubicBezTo>
                          <a:pt x="-53093" y="935767"/>
                          <a:pt x="55084" y="786371"/>
                          <a:pt x="0" y="584776"/>
                        </a:cubicBezTo>
                        <a:cubicBezTo>
                          <a:pt x="-55084" y="383181"/>
                          <a:pt x="36148" y="274189"/>
                          <a:pt x="0" y="0"/>
                        </a:cubicBezTo>
                        <a:close/>
                      </a:path>
                      <a:path w="3473002" h="1169551" stroke="0" extrusionOk="0">
                        <a:moveTo>
                          <a:pt x="0" y="0"/>
                        </a:moveTo>
                        <a:cubicBezTo>
                          <a:pt x="123030" y="-49765"/>
                          <a:pt x="464331" y="71553"/>
                          <a:pt x="613564" y="0"/>
                        </a:cubicBezTo>
                        <a:cubicBezTo>
                          <a:pt x="762797" y="-71553"/>
                          <a:pt x="951317" y="34683"/>
                          <a:pt x="1088207" y="0"/>
                        </a:cubicBezTo>
                        <a:cubicBezTo>
                          <a:pt x="1225097" y="-34683"/>
                          <a:pt x="1507798" y="47497"/>
                          <a:pt x="1667041" y="0"/>
                        </a:cubicBezTo>
                        <a:cubicBezTo>
                          <a:pt x="1826284" y="-47497"/>
                          <a:pt x="2020042" y="10221"/>
                          <a:pt x="2245875" y="0"/>
                        </a:cubicBezTo>
                        <a:cubicBezTo>
                          <a:pt x="2471708" y="-10221"/>
                          <a:pt x="2599591" y="25588"/>
                          <a:pt x="2824708" y="0"/>
                        </a:cubicBezTo>
                        <a:cubicBezTo>
                          <a:pt x="3049825" y="-25588"/>
                          <a:pt x="3303946" y="52709"/>
                          <a:pt x="3473002" y="0"/>
                        </a:cubicBezTo>
                        <a:cubicBezTo>
                          <a:pt x="3503842" y="192168"/>
                          <a:pt x="3464396" y="373588"/>
                          <a:pt x="3473002" y="584776"/>
                        </a:cubicBezTo>
                        <a:cubicBezTo>
                          <a:pt x="3481608" y="795964"/>
                          <a:pt x="3431232" y="1000298"/>
                          <a:pt x="3473002" y="1169551"/>
                        </a:cubicBezTo>
                        <a:cubicBezTo>
                          <a:pt x="3286437" y="1218194"/>
                          <a:pt x="3233686" y="1122246"/>
                          <a:pt x="2998358" y="1169551"/>
                        </a:cubicBezTo>
                        <a:cubicBezTo>
                          <a:pt x="2763030" y="1216856"/>
                          <a:pt x="2700892" y="1153677"/>
                          <a:pt x="2454255" y="1169551"/>
                        </a:cubicBezTo>
                        <a:cubicBezTo>
                          <a:pt x="2207618" y="1185425"/>
                          <a:pt x="2097519" y="1122769"/>
                          <a:pt x="1944881" y="1169551"/>
                        </a:cubicBezTo>
                        <a:cubicBezTo>
                          <a:pt x="1792243" y="1216333"/>
                          <a:pt x="1626454" y="1139873"/>
                          <a:pt x="1470238" y="1169551"/>
                        </a:cubicBezTo>
                        <a:cubicBezTo>
                          <a:pt x="1314022" y="1199229"/>
                          <a:pt x="1183063" y="1117976"/>
                          <a:pt x="995594" y="1169551"/>
                        </a:cubicBezTo>
                        <a:cubicBezTo>
                          <a:pt x="808125" y="1221126"/>
                          <a:pt x="334261" y="1093270"/>
                          <a:pt x="0" y="1169551"/>
                        </a:cubicBezTo>
                        <a:cubicBezTo>
                          <a:pt x="-65294" y="887623"/>
                          <a:pt x="26973" y="773139"/>
                          <a:pt x="0" y="596471"/>
                        </a:cubicBezTo>
                        <a:cubicBezTo>
                          <a:pt x="-26973" y="419803"/>
                          <a:pt x="67712" y="1684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t-IT" sz="1013">
                <a:solidFill>
                  <a:prstClr val="white"/>
                </a:solidFill>
                <a:latin typeface="Aptos ExtraBold" panose="020B0004020202020204" pitchFamily="34" charset="0"/>
              </a:rPr>
              <a:t>DIFFICOLTÀ/ CRITICITÀ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D478BCB-EE82-2555-1759-842037123AB1}"/>
              </a:ext>
            </a:extLst>
          </p:cNvPr>
          <p:cNvSpPr txBox="1"/>
          <p:nvPr/>
        </p:nvSpPr>
        <p:spPr>
          <a:xfrm>
            <a:off x="1033263" y="1324138"/>
            <a:ext cx="3382597" cy="248209"/>
          </a:xfrm>
          <a:prstGeom prst="rect">
            <a:avLst/>
          </a:prstGeom>
          <a:solidFill>
            <a:srgbClr val="77B72B"/>
          </a:solidFill>
          <a:ln w="3175">
            <a:noFill/>
            <a:bevel/>
            <a:extLst>
              <a:ext uri="{C807C97D-BFC1-408E-A445-0C87EB9F89A2}">
                <ask:lineSketchStyleProps xmlns:ask="http://schemas.microsoft.com/office/drawing/2018/sketchyshapes" sd="326149350">
                  <a:custGeom>
                    <a:avLst/>
                    <a:gdLst>
                      <a:gd name="connsiteX0" fmla="*/ 0 w 3473002"/>
                      <a:gd name="connsiteY0" fmla="*/ 0 h 1169551"/>
                      <a:gd name="connsiteX1" fmla="*/ 509374 w 3473002"/>
                      <a:gd name="connsiteY1" fmla="*/ 0 h 1169551"/>
                      <a:gd name="connsiteX2" fmla="*/ 1053477 w 3473002"/>
                      <a:gd name="connsiteY2" fmla="*/ 0 h 1169551"/>
                      <a:gd name="connsiteX3" fmla="*/ 1528121 w 3473002"/>
                      <a:gd name="connsiteY3" fmla="*/ 0 h 1169551"/>
                      <a:gd name="connsiteX4" fmla="*/ 2106955 w 3473002"/>
                      <a:gd name="connsiteY4" fmla="*/ 0 h 1169551"/>
                      <a:gd name="connsiteX5" fmla="*/ 2720518 w 3473002"/>
                      <a:gd name="connsiteY5" fmla="*/ 0 h 1169551"/>
                      <a:gd name="connsiteX6" fmla="*/ 3473002 w 3473002"/>
                      <a:gd name="connsiteY6" fmla="*/ 0 h 1169551"/>
                      <a:gd name="connsiteX7" fmla="*/ 3473002 w 3473002"/>
                      <a:gd name="connsiteY7" fmla="*/ 573080 h 1169551"/>
                      <a:gd name="connsiteX8" fmla="*/ 3473002 w 3473002"/>
                      <a:gd name="connsiteY8" fmla="*/ 1169551 h 1169551"/>
                      <a:gd name="connsiteX9" fmla="*/ 2824708 w 3473002"/>
                      <a:gd name="connsiteY9" fmla="*/ 1169551 h 1169551"/>
                      <a:gd name="connsiteX10" fmla="*/ 2211145 w 3473002"/>
                      <a:gd name="connsiteY10" fmla="*/ 1169551 h 1169551"/>
                      <a:gd name="connsiteX11" fmla="*/ 1632311 w 3473002"/>
                      <a:gd name="connsiteY11" fmla="*/ 1169551 h 1169551"/>
                      <a:gd name="connsiteX12" fmla="*/ 1088207 w 3473002"/>
                      <a:gd name="connsiteY12" fmla="*/ 1169551 h 1169551"/>
                      <a:gd name="connsiteX13" fmla="*/ 578834 w 3473002"/>
                      <a:gd name="connsiteY13" fmla="*/ 1169551 h 1169551"/>
                      <a:gd name="connsiteX14" fmla="*/ 0 w 3473002"/>
                      <a:gd name="connsiteY14" fmla="*/ 1169551 h 1169551"/>
                      <a:gd name="connsiteX15" fmla="*/ 0 w 3473002"/>
                      <a:gd name="connsiteY15" fmla="*/ 584776 h 1169551"/>
                      <a:gd name="connsiteX16" fmla="*/ 0 w 3473002"/>
                      <a:gd name="connsiteY16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473002" h="1169551" fill="none" extrusionOk="0">
                        <a:moveTo>
                          <a:pt x="0" y="0"/>
                        </a:moveTo>
                        <a:cubicBezTo>
                          <a:pt x="192141" y="-3650"/>
                          <a:pt x="342446" y="25196"/>
                          <a:pt x="509374" y="0"/>
                        </a:cubicBezTo>
                        <a:cubicBezTo>
                          <a:pt x="676302" y="-25196"/>
                          <a:pt x="909767" y="2327"/>
                          <a:pt x="1053477" y="0"/>
                        </a:cubicBezTo>
                        <a:cubicBezTo>
                          <a:pt x="1197187" y="-2327"/>
                          <a:pt x="1401047" y="54736"/>
                          <a:pt x="1528121" y="0"/>
                        </a:cubicBezTo>
                        <a:cubicBezTo>
                          <a:pt x="1655195" y="-54736"/>
                          <a:pt x="1935677" y="47058"/>
                          <a:pt x="2106955" y="0"/>
                        </a:cubicBezTo>
                        <a:cubicBezTo>
                          <a:pt x="2278233" y="-47058"/>
                          <a:pt x="2455592" y="48716"/>
                          <a:pt x="2720518" y="0"/>
                        </a:cubicBezTo>
                        <a:cubicBezTo>
                          <a:pt x="2985444" y="-48716"/>
                          <a:pt x="3295819" y="15241"/>
                          <a:pt x="3473002" y="0"/>
                        </a:cubicBezTo>
                        <a:cubicBezTo>
                          <a:pt x="3537945" y="127274"/>
                          <a:pt x="3455890" y="403212"/>
                          <a:pt x="3473002" y="573080"/>
                        </a:cubicBezTo>
                        <a:cubicBezTo>
                          <a:pt x="3490114" y="742948"/>
                          <a:pt x="3424228" y="1035136"/>
                          <a:pt x="3473002" y="1169551"/>
                        </a:cubicBezTo>
                        <a:cubicBezTo>
                          <a:pt x="3300653" y="1193581"/>
                          <a:pt x="2959554" y="1150609"/>
                          <a:pt x="2824708" y="1169551"/>
                        </a:cubicBezTo>
                        <a:cubicBezTo>
                          <a:pt x="2689862" y="1188493"/>
                          <a:pt x="2482532" y="1152287"/>
                          <a:pt x="2211145" y="1169551"/>
                        </a:cubicBezTo>
                        <a:cubicBezTo>
                          <a:pt x="1939758" y="1186815"/>
                          <a:pt x="1876273" y="1142967"/>
                          <a:pt x="1632311" y="1169551"/>
                        </a:cubicBezTo>
                        <a:cubicBezTo>
                          <a:pt x="1388349" y="1196135"/>
                          <a:pt x="1273870" y="1147876"/>
                          <a:pt x="1088207" y="1169551"/>
                        </a:cubicBezTo>
                        <a:cubicBezTo>
                          <a:pt x="902544" y="1191226"/>
                          <a:pt x="708446" y="1145323"/>
                          <a:pt x="578834" y="1169551"/>
                        </a:cubicBezTo>
                        <a:cubicBezTo>
                          <a:pt x="449222" y="1193779"/>
                          <a:pt x="268437" y="1156529"/>
                          <a:pt x="0" y="1169551"/>
                        </a:cubicBezTo>
                        <a:cubicBezTo>
                          <a:pt x="-53093" y="935767"/>
                          <a:pt x="55084" y="786371"/>
                          <a:pt x="0" y="584776"/>
                        </a:cubicBezTo>
                        <a:cubicBezTo>
                          <a:pt x="-55084" y="383181"/>
                          <a:pt x="36148" y="274189"/>
                          <a:pt x="0" y="0"/>
                        </a:cubicBezTo>
                        <a:close/>
                      </a:path>
                      <a:path w="3473002" h="1169551" stroke="0" extrusionOk="0">
                        <a:moveTo>
                          <a:pt x="0" y="0"/>
                        </a:moveTo>
                        <a:cubicBezTo>
                          <a:pt x="123030" y="-49765"/>
                          <a:pt x="464331" y="71553"/>
                          <a:pt x="613564" y="0"/>
                        </a:cubicBezTo>
                        <a:cubicBezTo>
                          <a:pt x="762797" y="-71553"/>
                          <a:pt x="951317" y="34683"/>
                          <a:pt x="1088207" y="0"/>
                        </a:cubicBezTo>
                        <a:cubicBezTo>
                          <a:pt x="1225097" y="-34683"/>
                          <a:pt x="1507798" y="47497"/>
                          <a:pt x="1667041" y="0"/>
                        </a:cubicBezTo>
                        <a:cubicBezTo>
                          <a:pt x="1826284" y="-47497"/>
                          <a:pt x="2020042" y="10221"/>
                          <a:pt x="2245875" y="0"/>
                        </a:cubicBezTo>
                        <a:cubicBezTo>
                          <a:pt x="2471708" y="-10221"/>
                          <a:pt x="2599591" y="25588"/>
                          <a:pt x="2824708" y="0"/>
                        </a:cubicBezTo>
                        <a:cubicBezTo>
                          <a:pt x="3049825" y="-25588"/>
                          <a:pt x="3303946" y="52709"/>
                          <a:pt x="3473002" y="0"/>
                        </a:cubicBezTo>
                        <a:cubicBezTo>
                          <a:pt x="3503842" y="192168"/>
                          <a:pt x="3464396" y="373588"/>
                          <a:pt x="3473002" y="584776"/>
                        </a:cubicBezTo>
                        <a:cubicBezTo>
                          <a:pt x="3481608" y="795964"/>
                          <a:pt x="3431232" y="1000298"/>
                          <a:pt x="3473002" y="1169551"/>
                        </a:cubicBezTo>
                        <a:cubicBezTo>
                          <a:pt x="3286437" y="1218194"/>
                          <a:pt x="3233686" y="1122246"/>
                          <a:pt x="2998358" y="1169551"/>
                        </a:cubicBezTo>
                        <a:cubicBezTo>
                          <a:pt x="2763030" y="1216856"/>
                          <a:pt x="2700892" y="1153677"/>
                          <a:pt x="2454255" y="1169551"/>
                        </a:cubicBezTo>
                        <a:cubicBezTo>
                          <a:pt x="2207618" y="1185425"/>
                          <a:pt x="2097519" y="1122769"/>
                          <a:pt x="1944881" y="1169551"/>
                        </a:cubicBezTo>
                        <a:cubicBezTo>
                          <a:pt x="1792243" y="1216333"/>
                          <a:pt x="1626454" y="1139873"/>
                          <a:pt x="1470238" y="1169551"/>
                        </a:cubicBezTo>
                        <a:cubicBezTo>
                          <a:pt x="1314022" y="1199229"/>
                          <a:pt x="1183063" y="1117976"/>
                          <a:pt x="995594" y="1169551"/>
                        </a:cubicBezTo>
                        <a:cubicBezTo>
                          <a:pt x="808125" y="1221126"/>
                          <a:pt x="334261" y="1093270"/>
                          <a:pt x="0" y="1169551"/>
                        </a:cubicBezTo>
                        <a:cubicBezTo>
                          <a:pt x="-65294" y="887623"/>
                          <a:pt x="26973" y="773139"/>
                          <a:pt x="0" y="596471"/>
                        </a:cubicBezTo>
                        <a:cubicBezTo>
                          <a:pt x="-26973" y="419803"/>
                          <a:pt x="67712" y="1684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t-IT" sz="1013">
                <a:solidFill>
                  <a:prstClr val="white"/>
                </a:solidFill>
                <a:latin typeface="Aptos ExtraBold" panose="020B0004020202020204" pitchFamily="34" charset="0"/>
              </a:rPr>
              <a:t>VANTAGGI/BENEFICI</a:t>
            </a:r>
          </a:p>
        </p:txBody>
      </p:sp>
      <p:pic>
        <p:nvPicPr>
          <p:cNvPr id="26" name="Picture 4" descr="Plus Minus PNG Transparent Images Free Download | Vector Files | Pngtree">
            <a:extLst>
              <a:ext uri="{FF2B5EF4-FFF2-40B4-BE49-F238E27FC236}">
                <a16:creationId xmlns:a16="http://schemas.microsoft.com/office/drawing/2014/main" id="{026F1F1B-ADC9-D38A-97E5-373E82D7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5" t="17368" r="53392" b="52456"/>
          <a:stretch/>
        </p:blipFill>
        <p:spPr bwMode="auto">
          <a:xfrm>
            <a:off x="608108" y="1249624"/>
            <a:ext cx="351693" cy="360067"/>
          </a:xfrm>
          <a:prstGeom prst="rect">
            <a:avLst/>
          </a:prstGeom>
          <a:solidFill>
            <a:srgbClr val="59C36A"/>
          </a:solidFill>
        </p:spPr>
      </p:pic>
      <p:pic>
        <p:nvPicPr>
          <p:cNvPr id="27" name="Picture 6" descr="Plus Minus PNG Transparent Images Free Download | Vector Files | Pngtree">
            <a:extLst>
              <a:ext uri="{FF2B5EF4-FFF2-40B4-BE49-F238E27FC236}">
                <a16:creationId xmlns:a16="http://schemas.microsoft.com/office/drawing/2014/main" id="{C8A9B34B-609D-144B-50C6-A6241B841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2" t="17369" r="17134" b="52456"/>
          <a:stretch/>
        </p:blipFill>
        <p:spPr bwMode="auto">
          <a:xfrm>
            <a:off x="4796244" y="1246705"/>
            <a:ext cx="351694" cy="3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0AFCC50F-0142-BC49-5DD1-1E74D8B3C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80583"/>
              </p:ext>
            </p:extLst>
          </p:nvPr>
        </p:nvGraphicFramePr>
        <p:xfrm>
          <a:off x="704850" y="1676103"/>
          <a:ext cx="1774577" cy="2980080"/>
        </p:xfrm>
        <a:graphic>
          <a:graphicData uri="http://schemas.openxmlformats.org/drawingml/2006/table">
            <a:tbl>
              <a:tblPr/>
              <a:tblGrid>
                <a:gridCol w="1774577">
                  <a:extLst>
                    <a:ext uri="{9D8B030D-6E8A-4147-A177-3AD203B41FA5}">
                      <a16:colId xmlns:a16="http://schemas.microsoft.com/office/drawing/2014/main" val="1344322714"/>
                    </a:ext>
                  </a:extLst>
                </a:gridCol>
              </a:tblGrid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Soddisfazione personale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19060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Flessibilità oraria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036603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Autonomia e indipendenza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507008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Realizzarmi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6256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 lavoro che mi piace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805024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Crescita economica e finanziaria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812858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Creare lavoro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352218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Dimostrare che ce la posso fare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823841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Migliori condizioni per la mia famiglia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433862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Alternativa al lavoro dipendente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275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Fare innovazione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775622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Contribuire allo sviluppo del Paese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845665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Creare ricchezza per il territorio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329504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Contribuire al benessere della comunità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852694"/>
                  </a:ext>
                </a:extLst>
              </a:tr>
              <a:tr h="19867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Diventare famoso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051608"/>
                  </a:ext>
                </a:extLst>
              </a:tr>
            </a:tbl>
          </a:graphicData>
        </a:graphic>
      </p:graphicFrame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2EB2190E-4617-DA64-E961-21C9E4E31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73323"/>
              </p:ext>
            </p:extLst>
          </p:nvPr>
        </p:nvGraphicFramePr>
        <p:xfrm>
          <a:off x="5038531" y="1676103"/>
          <a:ext cx="1870361" cy="2902407"/>
        </p:xfrm>
        <a:graphic>
          <a:graphicData uri="http://schemas.openxmlformats.org/drawingml/2006/table">
            <a:tbl>
              <a:tblPr/>
              <a:tblGrid>
                <a:gridCol w="1870361">
                  <a:extLst>
                    <a:ext uri="{9D8B030D-6E8A-4147-A177-3AD203B41FA5}">
                      <a16:colId xmlns:a16="http://schemas.microsoft.com/office/drawing/2014/main" val="1344322714"/>
                    </a:ext>
                  </a:extLst>
                </a:gridCol>
              </a:tblGrid>
              <a:tr h="23782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Tasse e costi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19060"/>
                  </a:ext>
                </a:extLst>
              </a:tr>
              <a:tr h="20835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Capitale iniziale da investire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036603"/>
                  </a:ext>
                </a:extLst>
              </a:tr>
              <a:tr h="2010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Burocrazia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507008"/>
                  </a:ext>
                </a:extLst>
              </a:tr>
              <a:tr h="24042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Trovare nuove idee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6256"/>
                  </a:ext>
                </a:extLst>
              </a:tr>
              <a:tr h="2469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Paura di non farcela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805024"/>
                  </a:ext>
                </a:extLst>
              </a:tr>
              <a:tr h="20835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Sfiducia nei giovani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812858"/>
                  </a:ext>
                </a:extLst>
              </a:tr>
              <a:tr h="2335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Mancanza di conoscenze giuste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352218"/>
                  </a:ext>
                </a:extLst>
              </a:tr>
              <a:tr h="22742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Poche figure cui rivolgersi in caso di bisogno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823841"/>
                  </a:ext>
                </a:extLst>
              </a:tr>
              <a:tr h="24042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Crisi mondiale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433862"/>
                  </a:ext>
                </a:extLst>
              </a:tr>
              <a:tr h="22742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Difficile trovare info su come aprire un'attività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275"/>
                  </a:ext>
                </a:extLst>
              </a:tr>
              <a:tr h="22093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 Italia non si può, bisogna andare all'estero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775622"/>
                  </a:ext>
                </a:extLst>
              </a:tr>
              <a:tr h="20143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Poco tempo per dedicarmi da solo al progetto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845665"/>
                  </a:ext>
                </a:extLst>
              </a:tr>
              <a:tr h="20835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Difficile per una donna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32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3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5E51B-25EB-F062-57CB-0B76CF29B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B15AE2F-7225-7727-7865-3B26BB0A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4CFEC8-2EB0-E010-8874-F577C202AE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97007-F8BB-DB28-2A0C-7CC44BAB43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867519-D598-891B-EE3B-4FEDA4CB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Propensione a mettersi in proprio: in </a:t>
            </a:r>
            <a:r>
              <a:rPr lang="it-IT" dirty="0"/>
              <a:t>L</a:t>
            </a:r>
            <a:r>
              <a:rPr lang="it-IT" b="1" dirty="0"/>
              <a:t>ombardia meglio che altrove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B81E4E5-C7D1-E7D2-435D-53D087DF90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>
                <a:latin typeface="+mj-lt"/>
              </a:rPr>
              <a:t>L’autoimprenditorialità in regione è progetto potenziale per un giovane su tre</a:t>
            </a:r>
            <a:endParaRPr lang="it-IT" sz="120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4047F9C5-D4F3-8353-7578-CD1B1270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522" y="1477252"/>
            <a:ext cx="1599309" cy="1066207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9FBBDA8D-E33D-6A53-DE79-CD7B161D9223}"/>
              </a:ext>
            </a:extLst>
          </p:cNvPr>
          <p:cNvSpPr/>
          <p:nvPr/>
        </p:nvSpPr>
        <p:spPr>
          <a:xfrm>
            <a:off x="457200" y="1029672"/>
            <a:ext cx="4236671" cy="46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LE OPPORTUNITÀ IN LOMBARDIA RISPETTO AL RESTO D’ITALIA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4E9CCA0-C40B-9549-2E06-2619F80767E6}"/>
              </a:ext>
            </a:extLst>
          </p:cNvPr>
          <p:cNvSpPr/>
          <p:nvPr/>
        </p:nvSpPr>
        <p:spPr>
          <a:xfrm>
            <a:off x="457621" y="1108075"/>
            <a:ext cx="4209312" cy="35858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pic>
        <p:nvPicPr>
          <p:cNvPr id="25" name="Picture 2" descr="COMUNICAZIONE NITRATI 2021: DETERMINAZIONI DI REGIONE LOMBARDIA -  Confagricoltura Pavia">
            <a:extLst>
              <a:ext uri="{FF2B5EF4-FFF2-40B4-BE49-F238E27FC236}">
                <a16:creationId xmlns:a16="http://schemas.microsoft.com/office/drawing/2014/main" id="{38A28006-7EEC-05EF-1160-84423630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74" y="1558660"/>
            <a:ext cx="1109723" cy="9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27B3A7F-F267-3847-8EC7-97C6FC03789C}"/>
              </a:ext>
            </a:extLst>
          </p:cNvPr>
          <p:cNvSpPr/>
          <p:nvPr/>
        </p:nvSpPr>
        <p:spPr>
          <a:xfrm>
            <a:off x="3378997" y="1908009"/>
            <a:ext cx="613610" cy="461270"/>
          </a:xfrm>
          <a:prstGeom prst="rect">
            <a:avLst/>
          </a:prstGeom>
          <a:solidFill>
            <a:srgbClr val="59C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  <a:latin typeface="Aptos" panose="020B0004020202020204" pitchFamily="34" charset="0"/>
              </a:rPr>
              <a:t>DELTA</a:t>
            </a:r>
          </a:p>
          <a:p>
            <a:pPr algn="ctr"/>
            <a:r>
              <a:rPr lang="it-IT" sz="1013" b="1">
                <a:solidFill>
                  <a:schemeClr val="bg1"/>
                </a:solidFill>
                <a:latin typeface="Aptos" panose="020B0004020202020204" pitchFamily="34" charset="0"/>
              </a:rPr>
              <a:t>+30%</a:t>
            </a:r>
          </a:p>
        </p:txBody>
      </p:sp>
      <p:graphicFrame>
        <p:nvGraphicFramePr>
          <p:cNvPr id="27" name="Grafico 26">
            <a:extLst>
              <a:ext uri="{FF2B5EF4-FFF2-40B4-BE49-F238E27FC236}">
                <a16:creationId xmlns:a16="http://schemas.microsoft.com/office/drawing/2014/main" id="{B8216FC9-56AA-9E6B-F754-911B6E790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835432"/>
              </p:ext>
            </p:extLst>
          </p:nvPr>
        </p:nvGraphicFramePr>
        <p:xfrm>
          <a:off x="1970750" y="-58060"/>
          <a:ext cx="1109723" cy="439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Connettore diritto 41">
            <a:extLst>
              <a:ext uri="{FF2B5EF4-FFF2-40B4-BE49-F238E27FC236}">
                <a16:creationId xmlns:a16="http://schemas.microsoft.com/office/drawing/2014/main" id="{C45BE5DD-5F97-3BD7-B140-586FD28BD82D}"/>
              </a:ext>
            </a:extLst>
          </p:cNvPr>
          <p:cNvCxnSpPr>
            <a:cxnSpLocks/>
          </p:cNvCxnSpPr>
          <p:nvPr/>
        </p:nvCxnSpPr>
        <p:spPr>
          <a:xfrm>
            <a:off x="2151014" y="2460794"/>
            <a:ext cx="7339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C47535D8-C04F-B612-9C04-4F13E184AE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791"/>
          <a:stretch>
            <a:fillRect/>
          </a:stretch>
        </p:blipFill>
        <p:spPr>
          <a:xfrm>
            <a:off x="2968371" y="1737042"/>
            <a:ext cx="210615" cy="44613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90989F83-4FF0-7354-CE2E-45D901FE4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907" y="1563413"/>
            <a:ext cx="409074" cy="409074"/>
          </a:xfrm>
          <a:prstGeom prst="rect">
            <a:avLst/>
          </a:prstGeom>
        </p:spPr>
      </p:pic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65778C77-F252-5611-7AEE-F7FEBF2C9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74185"/>
              </p:ext>
            </p:extLst>
          </p:nvPr>
        </p:nvGraphicFramePr>
        <p:xfrm>
          <a:off x="850271" y="2907108"/>
          <a:ext cx="3071813" cy="169031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475084">
                  <a:extLst>
                    <a:ext uri="{9D8B030D-6E8A-4147-A177-3AD203B41FA5}">
                      <a16:colId xmlns:a16="http://schemas.microsoft.com/office/drawing/2014/main" val="1758467040"/>
                    </a:ext>
                  </a:extLst>
                </a:gridCol>
                <a:gridCol w="596729">
                  <a:extLst>
                    <a:ext uri="{9D8B030D-6E8A-4147-A177-3AD203B41FA5}">
                      <a16:colId xmlns:a16="http://schemas.microsoft.com/office/drawing/2014/main" val="3918054087"/>
                    </a:ext>
                  </a:extLst>
                </a:gridCol>
              </a:tblGrid>
              <a:tr h="167418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Regione più ricca, miglior economia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26%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597604165"/>
                  </a:ext>
                </a:extLst>
              </a:tr>
              <a:tr h="132240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Più dinamica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25%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88740159"/>
                  </a:ext>
                </a:extLst>
              </a:tr>
              <a:tr h="132240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Mercato del lavoro più sviluppato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21%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94040446"/>
                  </a:ext>
                </a:extLst>
              </a:tr>
              <a:tr h="258829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Regione più industrializzata, con più aziende/connessioni 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21%</a:t>
                      </a:r>
                      <a:endParaRPr lang="it-IT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885968016"/>
                  </a:ext>
                </a:extLst>
              </a:tr>
              <a:tr h="167418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Più aperta a nuove idee/innovativa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514592783"/>
                  </a:ext>
                </a:extLst>
              </a:tr>
              <a:tr h="167418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Ci sono più fondi/investimenti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6168916"/>
                  </a:ext>
                </a:extLst>
              </a:tr>
              <a:tr h="248815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Vocazione all'imprenditoria/ al business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26490717"/>
                  </a:ext>
                </a:extLst>
              </a:tr>
              <a:tr h="148669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Regione più organizzata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96851613"/>
                  </a:ext>
                </a:extLst>
              </a:tr>
              <a:tr h="114156">
                <a:tc>
                  <a:txBody>
                    <a:bodyPr/>
                    <a:lstStyle/>
                    <a:p>
                      <a:pPr marL="85725" indent="0" algn="l" fontAlgn="b">
                        <a:buNone/>
                      </a:pPr>
                      <a:r>
                        <a:rPr lang="it-IT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Maggiore visibilità della Regione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7957102"/>
                  </a:ext>
                </a:extLst>
              </a:tr>
            </a:tbl>
          </a:graphicData>
        </a:graphic>
      </p:graphicFrame>
      <p:graphicFrame>
        <p:nvGraphicFramePr>
          <p:cNvPr id="32" name="Chart 168">
            <a:extLst>
              <a:ext uri="{FF2B5EF4-FFF2-40B4-BE49-F238E27FC236}">
                <a16:creationId xmlns:a16="http://schemas.microsoft.com/office/drawing/2014/main" id="{823F1BB8-71E8-C3E5-ABD2-2F6DA1278B8C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661433"/>
              </p:ext>
            </p:extLst>
          </p:nvPr>
        </p:nvGraphicFramePr>
        <p:xfrm>
          <a:off x="5017910" y="2543459"/>
          <a:ext cx="3691779" cy="225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Rettangolo 32">
            <a:extLst>
              <a:ext uri="{FF2B5EF4-FFF2-40B4-BE49-F238E27FC236}">
                <a16:creationId xmlns:a16="http://schemas.microsoft.com/office/drawing/2014/main" id="{1F9F9386-1334-BFA0-D886-647B06D1510B}"/>
              </a:ext>
            </a:extLst>
          </p:cNvPr>
          <p:cNvSpPr/>
          <p:nvPr/>
        </p:nvSpPr>
        <p:spPr>
          <a:xfrm>
            <a:off x="1422200" y="2645539"/>
            <a:ext cx="2138373" cy="261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>
                <a:solidFill>
                  <a:schemeClr val="tx1"/>
                </a:solidFill>
              </a:rPr>
              <a:t>CONDIZIONI FAVOREVOLI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377186C7-21ED-A7A7-7F72-C554D97AF3AE}"/>
              </a:ext>
            </a:extLst>
          </p:cNvPr>
          <p:cNvSpPr/>
          <p:nvPr/>
        </p:nvSpPr>
        <p:spPr>
          <a:xfrm>
            <a:off x="4732205" y="1159236"/>
            <a:ext cx="4209312" cy="28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1"/>
                </a:solidFill>
              </a:rPr>
              <a:t>PROPENSIONE A METTERSI IN PROPRIO  NEI PROSSIMI ANNI 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EFDF1853-F8A0-2EEF-78E8-87C6045E2346}"/>
              </a:ext>
            </a:extLst>
          </p:cNvPr>
          <p:cNvSpPr/>
          <p:nvPr/>
        </p:nvSpPr>
        <p:spPr>
          <a:xfrm>
            <a:off x="4759143" y="1108075"/>
            <a:ext cx="4209312" cy="35858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48D7728-742A-1118-6AEA-C2A14E54F45D}"/>
              </a:ext>
            </a:extLst>
          </p:cNvPr>
          <p:cNvSpPr/>
          <p:nvPr/>
        </p:nvSpPr>
        <p:spPr>
          <a:xfrm>
            <a:off x="2090399" y="1721910"/>
            <a:ext cx="832475" cy="461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Migliori</a:t>
            </a:r>
          </a:p>
          <a:p>
            <a:pPr algn="ctr"/>
            <a:r>
              <a:rPr lang="it-IT" sz="1500" b="1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38A71098-C30F-16FC-620B-8A160AC02091}"/>
              </a:ext>
            </a:extLst>
          </p:cNvPr>
          <p:cNvSpPr/>
          <p:nvPr/>
        </p:nvSpPr>
        <p:spPr>
          <a:xfrm>
            <a:off x="2165302" y="2428068"/>
            <a:ext cx="733906" cy="192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50">
                <a:solidFill>
                  <a:schemeClr val="bg1"/>
                </a:solidFill>
              </a:rPr>
              <a:t>Peggiori:2%</a:t>
            </a:r>
          </a:p>
        </p:txBody>
      </p:sp>
    </p:spTree>
    <p:extLst>
      <p:ext uri="{BB962C8B-B14F-4D97-AF65-F5344CB8AC3E}">
        <p14:creationId xmlns:p14="http://schemas.microsoft.com/office/powerpoint/2010/main" val="294218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8B383-B57F-D13E-E754-BA538BC9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CF4F189-E876-6F10-B4EF-7DC521D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AF503D-4E6E-24EA-E61B-801124DE391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756AD-7814-57B2-9F9F-163762232E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FC869B-57F0-8D0B-7CC3-8C6769F0A74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94D0AA-9AC8-8DA6-DE53-71B4EAFA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Le fonti informative</a:t>
            </a: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C925D7F-DA8D-93F5-D61C-6505357524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t-IT" sz="1100">
                <a:latin typeface="+mj-lt"/>
              </a:rPr>
              <a:t>Non semplice trovare un valido supporto informativo. I giovani, oggi, individuano come migliori riferimenti commercialisti e consulenti e chi viene assimilato per esperienza (imprenditori e amici)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999D8B5-82DF-5EB6-4489-790888AD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888859" y="1014254"/>
            <a:ext cx="7599343" cy="413004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41C0B99-890D-2677-2CBF-5B553ECBB1CA}"/>
              </a:ext>
            </a:extLst>
          </p:cNvPr>
          <p:cNvSpPr/>
          <p:nvPr/>
        </p:nvSpPr>
        <p:spPr>
          <a:xfrm>
            <a:off x="3374351" y="1444381"/>
            <a:ext cx="3550922" cy="3156943"/>
          </a:xfrm>
          <a:prstGeom prst="rect">
            <a:avLst/>
          </a:prstGeom>
          <a:solidFill>
            <a:srgbClr val="FFFFFF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218DBED7-13C5-0749-8AC3-1E5050EEA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351147"/>
              </p:ext>
            </p:extLst>
          </p:nvPr>
        </p:nvGraphicFramePr>
        <p:xfrm>
          <a:off x="3300556" y="1334549"/>
          <a:ext cx="3917292" cy="346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97B59362-D53C-B6E2-15BE-E0F668F7F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151" y="1418245"/>
            <a:ext cx="1448201" cy="95152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17DF9A7-8B58-ED8E-3506-77708E817B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73" r="3386" b="22592"/>
          <a:stretch>
            <a:fillRect/>
          </a:stretch>
        </p:blipFill>
        <p:spPr>
          <a:xfrm>
            <a:off x="1926151" y="2584839"/>
            <a:ext cx="1448200" cy="79095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CBD717B-3A2B-A223-97FD-9C3138675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152" y="3590867"/>
            <a:ext cx="1448199" cy="9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DBDE6-1833-41F8-7B7E-137D2B60D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E3C11D-9D42-AFC6-474C-B14722844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04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509912-4C41-1AC1-1CB4-BDD44F24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DED743-DA8D-6D95-6D07-93B354D3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27293-5679-CE39-A925-EDF25562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CB2BC0-6DB4-2A46-ED1F-9A4BD518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ruolo di Regione Lombardia</a:t>
            </a:r>
          </a:p>
        </p:txBody>
      </p:sp>
    </p:spTree>
    <p:extLst>
      <p:ext uri="{BB962C8B-B14F-4D97-AF65-F5344CB8AC3E}">
        <p14:creationId xmlns:p14="http://schemas.microsoft.com/office/powerpoint/2010/main" val="135028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CE6C-02B9-0BEC-5FF1-9D7E03EE5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0BFC89D-5F76-9576-817B-5338670C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2C61CC-C1F0-E2E8-2605-F19004D870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5BB0B3-B796-2F8C-F7D2-B877C1D436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5A9760-3A70-821B-5A89-D0E7C205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Regione Lombardia ha un ruolo chiave nel favorire l’autoimprenditorialità giovanile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D2B754CF-5A22-E270-68B7-7463860D2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/>
              <a:t>I ragazzi hanno bisogno di un supporto allargato e strutturato, soprattutto in ambito formativo, comunicativo e informativo.</a:t>
            </a:r>
          </a:p>
          <a:p>
            <a:pPr>
              <a:spcBef>
                <a:spcPts val="0"/>
              </a:spcBef>
            </a:pPr>
            <a:endParaRPr lang="it-IT" sz="1200"/>
          </a:p>
        </p:txBody>
      </p:sp>
      <p:pic>
        <p:nvPicPr>
          <p:cNvPr id="23" name="Immagine 22" descr="Blocco appunti a spirale su sfondo blu">
            <a:extLst>
              <a:ext uri="{FF2B5EF4-FFF2-40B4-BE49-F238E27FC236}">
                <a16:creationId xmlns:a16="http://schemas.microsoft.com/office/drawing/2014/main" id="{9BAA3C5F-5AC1-42D4-527A-8920C8B95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477" y="1663254"/>
            <a:ext cx="2482882" cy="2930348"/>
          </a:xfrm>
          <a:prstGeom prst="rect">
            <a:avLst/>
          </a:prstGeom>
          <a:solidFill>
            <a:srgbClr val="000000">
              <a:alpha val="80000"/>
            </a:srgbClr>
          </a:solidFill>
        </p:spPr>
      </p:pic>
      <p:graphicFrame>
        <p:nvGraphicFramePr>
          <p:cNvPr id="24" name="Chart 168">
            <a:extLst>
              <a:ext uri="{FF2B5EF4-FFF2-40B4-BE49-F238E27FC236}">
                <a16:creationId xmlns:a16="http://schemas.microsoft.com/office/drawing/2014/main" id="{5DCAA6F1-716F-0187-3F92-D69C5022C5D9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1484370"/>
              </p:ext>
            </p:extLst>
          </p:nvPr>
        </p:nvGraphicFramePr>
        <p:xfrm>
          <a:off x="3536864" y="1794316"/>
          <a:ext cx="2511801" cy="258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Picture 2" descr="COMUNICAZIONE NITRATI 2021: DETERMINAZIONI DI REGIONE LOMBARDIA -  Confagricoltura Pavia">
            <a:extLst>
              <a:ext uri="{FF2B5EF4-FFF2-40B4-BE49-F238E27FC236}">
                <a16:creationId xmlns:a16="http://schemas.microsoft.com/office/drawing/2014/main" id="{33E323A4-951F-FAFD-D0D9-A07F17CF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53" y="2713518"/>
            <a:ext cx="964742" cy="8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63FABB4-1C97-8805-AE47-C716BB59C89E}"/>
              </a:ext>
            </a:extLst>
          </p:cNvPr>
          <p:cNvSpPr txBox="1"/>
          <p:nvPr/>
        </p:nvSpPr>
        <p:spPr>
          <a:xfrm>
            <a:off x="4037089" y="2868000"/>
            <a:ext cx="1602863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it-IT" sz="1013">
                <a:solidFill>
                  <a:srgbClr val="000000"/>
                </a:solidFill>
                <a:latin typeface="Aptos Black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IMPORTANTE</a:t>
            </a:r>
            <a:endParaRPr lang="it-IT" sz="1013">
              <a:solidFill>
                <a:prstClr val="black"/>
              </a:solidFill>
              <a:latin typeface="Aptos Black" panose="020B0004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24A0045-CF0F-3DD1-F706-86ECA7707EE4}"/>
              </a:ext>
            </a:extLst>
          </p:cNvPr>
          <p:cNvSpPr txBox="1"/>
          <p:nvPr/>
        </p:nvSpPr>
        <p:spPr>
          <a:xfrm>
            <a:off x="4097464" y="3107886"/>
            <a:ext cx="160286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it-IT" sz="2700">
                <a:solidFill>
                  <a:srgbClr val="000000"/>
                </a:solidFill>
                <a:latin typeface="Aptos Black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79%</a:t>
            </a:r>
            <a:endParaRPr lang="it-IT" sz="2700">
              <a:solidFill>
                <a:prstClr val="black"/>
              </a:solidFill>
              <a:latin typeface="Aptos Black" panose="020B0004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9E26576-47C3-4016-6762-D8FE7E0DFD9E}"/>
              </a:ext>
            </a:extLst>
          </p:cNvPr>
          <p:cNvSpPr/>
          <p:nvPr/>
        </p:nvSpPr>
        <p:spPr>
          <a:xfrm>
            <a:off x="6737966" y="1683998"/>
            <a:ext cx="2129393" cy="25122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75" b="1" i="0" u="none" strike="noStrike" kern="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Investimenti-bandi-fondi-voucher</a:t>
            </a: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Sgravi fiscali-riduzione delle spese</a:t>
            </a: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Corsi di formazione anche a scuola / incontri-corsi online </a:t>
            </a: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Servizio di supporto passo </a:t>
            </a:r>
            <a:r>
              <a:rPr kumimoji="0" lang="it-IT" sz="1050" b="1" i="0" u="none" strike="noStrike" kern="0" cap="none" spc="0" normalizeH="0" baseline="0" noProof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passo</a:t>
            </a: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continuativi</a:t>
            </a: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Ridurre la  burocrazia</a:t>
            </a: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Campagne di informazione (anche sui social)-pubblicità</a:t>
            </a: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Mettere a disposizione spazi per incubatori di imprese</a:t>
            </a:r>
          </a:p>
          <a:p>
            <a:pPr marL="0" marR="0" lvl="0" indent="0" defTabSz="685800" eaLnBrk="1" fontAlgn="b" latinLnBrk="0" hangingPunct="1">
              <a:lnSpc>
                <a:spcPct val="100000"/>
              </a:lnSpc>
              <a:spcBef>
                <a:spcPts val="150"/>
              </a:spcBef>
              <a:spcAft>
                <a:spcPts val="525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Aiuti economici a chi assume i giovani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0429C75-C67D-5054-6003-059E22298DF5}"/>
              </a:ext>
            </a:extLst>
          </p:cNvPr>
          <p:cNvGrpSpPr/>
          <p:nvPr/>
        </p:nvGrpSpPr>
        <p:grpSpPr>
          <a:xfrm>
            <a:off x="871617" y="1794315"/>
            <a:ext cx="2511801" cy="2700797"/>
            <a:chOff x="2256461" y="2638444"/>
            <a:chExt cx="3630522" cy="3601062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64F5175B-C8EA-E03C-E340-B6D1EDFD1F3C}"/>
                </a:ext>
              </a:extLst>
            </p:cNvPr>
            <p:cNvSpPr/>
            <p:nvPr/>
          </p:nvSpPr>
          <p:spPr>
            <a:xfrm>
              <a:off x="2256461" y="2638444"/>
              <a:ext cx="3630522" cy="696296"/>
            </a:xfrm>
            <a:prstGeom prst="rect">
              <a:avLst/>
            </a:prstGeom>
            <a:solidFill>
              <a:srgbClr val="00655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CONTRIBUTO A FONDO PERDUTO </a:t>
              </a:r>
              <a:b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 apertura Partita Iva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68F76068-18EA-F1E8-7A95-DA52B58243D7}"/>
                </a:ext>
              </a:extLst>
            </p:cNvPr>
            <p:cNvSpPr/>
            <p:nvPr/>
          </p:nvSpPr>
          <p:spPr>
            <a:xfrm>
              <a:off x="2256461" y="3364636"/>
              <a:ext cx="3630522" cy="696296"/>
            </a:xfrm>
            <a:prstGeom prst="rect">
              <a:avLst/>
            </a:prstGeom>
            <a:solidFill>
              <a:srgbClr val="2A9D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AGEVOLAZIONI PER L'ACQUISTO DI STRUMENTAZIONI, MACCHINARI, ecc.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4E9E3C80-918E-8EAC-9253-8131A06A690A}"/>
                </a:ext>
              </a:extLst>
            </p:cNvPr>
            <p:cNvSpPr/>
            <p:nvPr/>
          </p:nvSpPr>
          <p:spPr>
            <a:xfrm>
              <a:off x="2256461" y="4090828"/>
              <a:ext cx="3630522" cy="696296"/>
            </a:xfrm>
            <a:prstGeom prst="rect">
              <a:avLst/>
            </a:prstGeom>
            <a:solidFill>
              <a:srgbClr val="69C0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Facilitare l'ACCESSO AL CREDITO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605BC382-DA08-901C-4703-ADF221022F98}"/>
                </a:ext>
              </a:extLst>
            </p:cNvPr>
            <p:cNvSpPr/>
            <p:nvPr/>
          </p:nvSpPr>
          <p:spPr>
            <a:xfrm>
              <a:off x="2256461" y="4817020"/>
              <a:ext cx="3630522" cy="696296"/>
            </a:xfrm>
            <a:prstGeom prst="rect">
              <a:avLst/>
            </a:prstGeom>
            <a:solidFill>
              <a:srgbClr val="80D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VOUCHER, </a:t>
              </a:r>
              <a:r>
                <a:rPr kumimoji="0" lang="it-IT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 aziende e nuovi imprenditori,</a:t>
              </a: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FINALIZZATO ALLO SVOLGIMENTO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 UNO STAGE in microaziende del settore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16A13D01-296D-9602-DA58-415CB4A7B57E}"/>
                </a:ext>
              </a:extLst>
            </p:cNvPr>
            <p:cNvSpPr/>
            <p:nvPr/>
          </p:nvSpPr>
          <p:spPr>
            <a:xfrm>
              <a:off x="2256461" y="5543210"/>
              <a:ext cx="3630522" cy="696296"/>
            </a:xfrm>
            <a:prstGeom prst="rect">
              <a:avLst/>
            </a:prstGeom>
            <a:solidFill>
              <a:srgbClr val="C6F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srgbClr val="0B7B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VOUCHER PER LA FORMAZIONE </a:t>
              </a:r>
              <a:b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srgbClr val="0B7B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1050" b="1" i="0" u="none" strike="noStrike" kern="0" cap="none" spc="0" normalizeH="0" baseline="0" noProof="0">
                  <a:ln>
                    <a:noFill/>
                  </a:ln>
                  <a:solidFill>
                    <a:srgbClr val="0B7B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 competenze</a:t>
              </a:r>
            </a:p>
          </p:txBody>
        </p:sp>
      </p:grpSp>
      <p:sp>
        <p:nvSpPr>
          <p:cNvPr id="35" name="TextBox 10">
            <a:extLst>
              <a:ext uri="{FF2B5EF4-FFF2-40B4-BE49-F238E27FC236}">
                <a16:creationId xmlns:a16="http://schemas.microsoft.com/office/drawing/2014/main" id="{FC7E7454-D63A-5FF9-4EB2-B2E5D47CEC0A}"/>
              </a:ext>
            </a:extLst>
          </p:cNvPr>
          <p:cNvSpPr txBox="1"/>
          <p:nvPr/>
        </p:nvSpPr>
        <p:spPr>
          <a:xfrm>
            <a:off x="441172" y="1778428"/>
            <a:ext cx="323165" cy="2700000"/>
          </a:xfrm>
          <a:prstGeom prst="rect">
            <a:avLst/>
          </a:prstGeom>
          <a:solidFill>
            <a:srgbClr val="F7F7FA"/>
          </a:solidFill>
        </p:spPr>
        <p:txBody>
          <a:bodyPr vert="vert270"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0000" algn="ctr"/>
                <a:tab pos="2700000" algn="r"/>
              </a:tabLst>
            </a:pPr>
            <a:r>
              <a:rPr lang="it-IT" sz="900" b="1" spc="225">
                <a:solidFill>
                  <a:prstClr val="black"/>
                </a:solidFill>
                <a:latin typeface="Aptos ExtraBold" panose="020B0004020202020204" pitchFamily="34" charset="0"/>
              </a:rPr>
              <a:t> --</a:t>
            </a:r>
            <a:r>
              <a:rPr lang="it-IT" sz="900" b="1" spc="225">
                <a:solidFill>
                  <a:srgbClr val="E7E6E6">
                    <a:lumMod val="50000"/>
                  </a:srgbClr>
                </a:solidFill>
                <a:latin typeface="Aptos ExtraBold" panose="020B0004020202020204" pitchFamily="34" charset="0"/>
              </a:rPr>
              <a:t>	</a:t>
            </a:r>
            <a:r>
              <a:rPr lang="it-IT" sz="900" b="1" spc="225">
                <a:solidFill>
                  <a:prstClr val="black"/>
                </a:solidFill>
                <a:latin typeface="Aptos ExtraBold" panose="020B0004020202020204" pitchFamily="34" charset="0"/>
              </a:rPr>
              <a:t>IMPORTANZA </a:t>
            </a:r>
            <a:r>
              <a:rPr lang="it-IT" sz="900" b="1" spc="225">
                <a:solidFill>
                  <a:srgbClr val="E7E6E6">
                    <a:lumMod val="50000"/>
                  </a:srgbClr>
                </a:solidFill>
                <a:latin typeface="Aptos ExtraBold" panose="020B0004020202020204" pitchFamily="34" charset="0"/>
              </a:rPr>
              <a:t>	</a:t>
            </a:r>
            <a:r>
              <a:rPr lang="it-IT" sz="900" b="1" spc="225">
                <a:solidFill>
                  <a:prstClr val="black"/>
                </a:solidFill>
                <a:latin typeface="Aptos ExtraBold" panose="020B0004020202020204" pitchFamily="34" charset="0"/>
              </a:rPr>
              <a:t>++</a:t>
            </a:r>
            <a:endParaRPr lang="en-GB" sz="900" b="1" spc="225">
              <a:solidFill>
                <a:prstClr val="black"/>
              </a:solidFill>
              <a:latin typeface="Aptos ExtraBold" panose="020B0004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20585E40-0BB6-94CD-3DB1-A30F9D2F5A56}"/>
              </a:ext>
            </a:extLst>
          </p:cNvPr>
          <p:cNvSpPr/>
          <p:nvPr/>
        </p:nvSpPr>
        <p:spPr>
          <a:xfrm>
            <a:off x="574028" y="1177139"/>
            <a:ext cx="3106980" cy="52222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RANKING DI IMPORTANZA PERCEPITA SUGLI INTERVENTI MESSI IN CAMPO DALLA REGIONE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38CF0E5-D606-8B1F-6F25-67F833B280BE}"/>
              </a:ext>
            </a:extLst>
          </p:cNvPr>
          <p:cNvSpPr txBox="1"/>
          <p:nvPr/>
        </p:nvSpPr>
        <p:spPr>
          <a:xfrm>
            <a:off x="6347612" y="1282438"/>
            <a:ext cx="24170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it-IT" sz="1050" b="1">
                <a:solidFill>
                  <a:prstClr val="black"/>
                </a:solidFill>
                <a:latin typeface="Calibri" panose="020F0502020204030204"/>
              </a:rPr>
              <a:t>SUGGERIMENTI/APPUNTI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793DA84-A2A2-B7BF-7705-28FC5298481C}"/>
              </a:ext>
            </a:extLst>
          </p:cNvPr>
          <p:cNvSpPr txBox="1"/>
          <p:nvPr/>
        </p:nvSpPr>
        <p:spPr>
          <a:xfrm>
            <a:off x="3317232" y="1242042"/>
            <a:ext cx="30175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it-IT" sz="1050" b="1">
                <a:solidFill>
                  <a:prstClr val="black"/>
                </a:solidFill>
                <a:latin typeface="Calibri" panose="020F0502020204030204"/>
              </a:rPr>
              <a:t>RUOLO DELLA REGIONE LOMBARDIA </a:t>
            </a:r>
          </a:p>
          <a:p>
            <a:pPr algn="ctr" defTabSz="685800"/>
            <a:r>
              <a:rPr lang="it-IT" sz="1050" b="1">
                <a:solidFill>
                  <a:prstClr val="black"/>
                </a:solidFill>
                <a:latin typeface="Calibri" panose="020F0502020204030204"/>
              </a:rPr>
              <a:t>PER L’AUTOIMPRENDITORIALITÀ</a:t>
            </a:r>
          </a:p>
        </p:txBody>
      </p:sp>
    </p:spTree>
    <p:extLst>
      <p:ext uri="{BB962C8B-B14F-4D97-AF65-F5344CB8AC3E}">
        <p14:creationId xmlns:p14="http://schemas.microsoft.com/office/powerpoint/2010/main" val="265213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7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2B0C7-0E9A-0AD4-2011-6A73DF5A8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85A1C9-94E9-1718-5724-DB9A60EC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66AACB1-BCE8-05FC-6B87-65E16784F1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035603"/>
            <a:ext cx="8229600" cy="273844"/>
          </a:xfrm>
        </p:spPr>
        <p:txBody>
          <a:bodyPr/>
          <a:lstStyle/>
          <a:p>
            <a:pPr marL="0" indent="0">
              <a:buNone/>
            </a:pPr>
            <a:r>
              <a:rPr lang="it-IT" sz="1000" b="0">
                <a:solidFill>
                  <a:schemeClr val="tx1"/>
                </a:solidFill>
                <a:cs typeface="Arial" pitchFamily="34" charset="0"/>
              </a:rPr>
              <a:t>Nel mese di </a:t>
            </a:r>
            <a:r>
              <a:rPr lang="it-IT" b="1">
                <a:solidFill>
                  <a:srgbClr val="00803F"/>
                </a:solidFill>
                <a:latin typeface="Aptos" panose="020B0004020202020204" pitchFamily="34" charset="0"/>
                <a:cs typeface="Arial" pitchFamily="34" charset="0"/>
              </a:rPr>
              <a:t>Luglio 2025</a:t>
            </a:r>
            <a:r>
              <a:rPr lang="it-IT" sz="1000" b="0">
                <a:solidFill>
                  <a:schemeClr val="tx1"/>
                </a:solidFill>
                <a:cs typeface="Arial" pitchFamily="34" charset="0"/>
              </a:rPr>
              <a:t>, sono stati coinvolti </a:t>
            </a:r>
            <a:r>
              <a:rPr lang="it-IT" b="1">
                <a:solidFill>
                  <a:srgbClr val="00803F"/>
                </a:solidFill>
                <a:latin typeface="Aptos" panose="020B0004020202020204" pitchFamily="34" charset="0"/>
                <a:cs typeface="Arial" pitchFamily="34" charset="0"/>
              </a:rPr>
              <a:t>1.000 giovani tra i 16 e i 30 anni, residenti in Lombardia </a:t>
            </a:r>
            <a:endParaRPr lang="it-IT" sz="1200" b="1">
              <a:solidFill>
                <a:srgbClr val="00803F"/>
              </a:solidFill>
              <a:latin typeface="Aptos" panose="020B0004020202020204" pitchFamily="34" charset="0"/>
              <a:cs typeface="Arial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BDD833-EA8A-10C3-2506-3800BE5FFD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30 settembre 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D7434-6958-5A89-66FC-F73DF9205B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6BFA6C-5589-0E88-6ED4-0E42760E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giovani coinvolti nell’indagine</a:t>
            </a:r>
          </a:p>
        </p:txBody>
      </p:sp>
      <p:sp>
        <p:nvSpPr>
          <p:cNvPr id="345" name="Rechteck 145">
            <a:extLst>
              <a:ext uri="{FF2B5EF4-FFF2-40B4-BE49-F238E27FC236}">
                <a16:creationId xmlns:a16="http://schemas.microsoft.com/office/drawing/2014/main" id="{351341C2-294D-764F-54E5-2DF25F6B6DFF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931923" y="1422046"/>
            <a:ext cx="2207517" cy="323159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6000" tIns="48000" rIns="9600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Uomini</a:t>
            </a:r>
          </a:p>
        </p:txBody>
      </p:sp>
      <p:sp>
        <p:nvSpPr>
          <p:cNvPr id="346" name="Rechteck 147">
            <a:extLst>
              <a:ext uri="{FF2B5EF4-FFF2-40B4-BE49-F238E27FC236}">
                <a16:creationId xmlns:a16="http://schemas.microsoft.com/office/drawing/2014/main" id="{BAB10280-A0CF-F6BC-EEAD-715227C1DD3F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173696" y="2347438"/>
            <a:ext cx="575594" cy="41575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8000" rIns="0" bIns="4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60%</a:t>
            </a:r>
          </a:p>
        </p:txBody>
      </p:sp>
      <p:sp>
        <p:nvSpPr>
          <p:cNvPr id="347" name="Rechteck 148">
            <a:extLst>
              <a:ext uri="{FF2B5EF4-FFF2-40B4-BE49-F238E27FC236}">
                <a16:creationId xmlns:a16="http://schemas.microsoft.com/office/drawing/2014/main" id="{5507BDC2-A5C7-3A26-E2C4-1215191A8FD4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1813315" y="2347438"/>
            <a:ext cx="575594" cy="41575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8000" rIns="0" bIns="4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40%</a:t>
            </a:r>
          </a:p>
        </p:txBody>
      </p:sp>
      <p:grpSp>
        <p:nvGrpSpPr>
          <p:cNvPr id="348" name="Gruppieren 1">
            <a:extLst>
              <a:ext uri="{FF2B5EF4-FFF2-40B4-BE49-F238E27FC236}">
                <a16:creationId xmlns:a16="http://schemas.microsoft.com/office/drawing/2014/main" id="{57D8C81B-1370-8FD6-8394-8A8DDA56226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90525" y="2411400"/>
            <a:ext cx="1694155" cy="321457"/>
            <a:chOff x="-8894454" y="-750620"/>
            <a:chExt cx="7019994" cy="1332000"/>
          </a:xfrm>
        </p:grpSpPr>
        <p:sp>
          <p:nvSpPr>
            <p:cNvPr id="349" name="Rechteck 112">
              <a:extLst>
                <a:ext uri="{FF2B5EF4-FFF2-40B4-BE49-F238E27FC236}">
                  <a16:creationId xmlns:a16="http://schemas.microsoft.com/office/drawing/2014/main" id="{0027D28F-3E27-6905-DE33-A89257C80B51}"/>
                </a:ext>
              </a:extLst>
            </p:cNvPr>
            <p:cNvSpPr/>
            <p:nvPr/>
          </p:nvSpPr>
          <p:spPr bwMode="gray">
            <a:xfrm>
              <a:off x="-8893495" y="-750435"/>
              <a:ext cx="7018245" cy="1331630"/>
            </a:xfrm>
            <a:prstGeom prst="rect">
              <a:avLst/>
            </a:prstGeom>
            <a:solidFill>
              <a:srgbClr val="E7E6E6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350" name="Diagramm 121">
              <a:extLst>
                <a:ext uri="{FF2B5EF4-FFF2-40B4-BE49-F238E27FC236}">
                  <a16:creationId xmlns:a16="http://schemas.microsoft.com/office/drawing/2014/main" id="{01BA954B-2887-2537-A226-BB92B62D11E4}"/>
                </a:ext>
              </a:extLst>
            </p:cNvPr>
            <p:cNvGraphicFramePr/>
            <p:nvPr>
              <p:custDataLst>
                <p:tags r:id="rId31"/>
              </p:custDataLst>
              <p:extLst>
                <p:ext uri="{D42A27DB-BD31-4B8C-83A1-F6EECF244321}">
                  <p14:modId xmlns:p14="http://schemas.microsoft.com/office/powerpoint/2010/main" val="768107981"/>
                </p:ext>
              </p:extLst>
            </p:nvPr>
          </p:nvGraphicFramePr>
          <p:xfrm>
            <a:off x="-8893496" y="-750435"/>
            <a:ext cx="7018245" cy="1331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4"/>
            </a:graphicData>
          </a:graphic>
        </p:graphicFrame>
        <p:grpSp>
          <p:nvGrpSpPr>
            <p:cNvPr id="351" name="Gruppieren 122">
              <a:extLst>
                <a:ext uri="{FF2B5EF4-FFF2-40B4-BE49-F238E27FC236}">
                  <a16:creationId xmlns:a16="http://schemas.microsoft.com/office/drawing/2014/main" id="{3F4BCC69-DB93-C889-BE91-D6AAA4846BBC}"/>
                </a:ext>
              </a:extLst>
            </p:cNvPr>
            <p:cNvGrpSpPr/>
            <p:nvPr>
              <p:custDataLst>
                <p:tags r:id="rId32"/>
              </p:custDataLst>
            </p:nvPr>
          </p:nvGrpSpPr>
          <p:grpSpPr bwMode="gray">
            <a:xfrm>
              <a:off x="-8894454" y="-750620"/>
              <a:ext cx="7019994" cy="1332000"/>
              <a:chOff x="899031" y="2204830"/>
              <a:chExt cx="7922018" cy="1512210"/>
            </a:xfrm>
          </p:grpSpPr>
          <p:sp>
            <p:nvSpPr>
              <p:cNvPr id="352" name="Oval 8">
                <a:extLst>
                  <a:ext uri="{FF2B5EF4-FFF2-40B4-BE49-F238E27FC236}">
                    <a16:creationId xmlns:a16="http://schemas.microsoft.com/office/drawing/2014/main" id="{1D662152-CC65-E447-F44A-96A5EBB598C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899031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Oval 8">
                <a:extLst>
                  <a:ext uri="{FF2B5EF4-FFF2-40B4-BE49-F238E27FC236}">
                    <a16:creationId xmlns:a16="http://schemas.microsoft.com/office/drawing/2014/main" id="{7995E498-BA92-9144-52EB-C2D61C276DB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160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Oval 8">
                <a:extLst>
                  <a:ext uri="{FF2B5EF4-FFF2-40B4-BE49-F238E27FC236}">
                    <a16:creationId xmlns:a16="http://schemas.microsoft.com/office/drawing/2014/main" id="{93FCD6FC-657A-E8D2-85AC-6047A810B62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483710" y="220483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Oval 8">
                <a:extLst>
                  <a:ext uri="{FF2B5EF4-FFF2-40B4-BE49-F238E27FC236}">
                    <a16:creationId xmlns:a16="http://schemas.microsoft.com/office/drawing/2014/main" id="{4198866C-DD76-0DC5-D9A1-3918FA7682F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327582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Oval 8">
                <a:extLst>
                  <a:ext uri="{FF2B5EF4-FFF2-40B4-BE49-F238E27FC236}">
                    <a16:creationId xmlns:a16="http://schemas.microsoft.com/office/drawing/2014/main" id="{AB0DA715-4036-F75D-1CA7-8568371D52C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06793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Oval 8">
                <a:extLst>
                  <a:ext uri="{FF2B5EF4-FFF2-40B4-BE49-F238E27FC236}">
                    <a16:creationId xmlns:a16="http://schemas.microsoft.com/office/drawing/2014/main" id="{FD9CD197-839D-216F-0330-562D0DA3504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86004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Oval 8">
                <a:extLst>
                  <a:ext uri="{FF2B5EF4-FFF2-40B4-BE49-F238E27FC236}">
                    <a16:creationId xmlns:a16="http://schemas.microsoft.com/office/drawing/2014/main" id="{84EC8ADA-512D-7DAD-2A92-27837C87936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565215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Oval 8">
                <a:extLst>
                  <a:ext uri="{FF2B5EF4-FFF2-40B4-BE49-F238E27FC236}">
                    <a16:creationId xmlns:a16="http://schemas.microsoft.com/office/drawing/2014/main" id="{6DEB1B14-7160-2ADC-E9BD-A1882828B5E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644426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Oval 8">
                <a:extLst>
                  <a:ext uri="{FF2B5EF4-FFF2-40B4-BE49-F238E27FC236}">
                    <a16:creationId xmlns:a16="http://schemas.microsoft.com/office/drawing/2014/main" id="{CD0EF29C-AD83-DD42-C05F-8345812E6F1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723637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Oval 8">
                <a:extLst>
                  <a:ext uri="{FF2B5EF4-FFF2-40B4-BE49-F238E27FC236}">
                    <a16:creationId xmlns:a16="http://schemas.microsoft.com/office/drawing/2014/main" id="{AC8B9974-E3B1-4987-6B87-5AC18B52310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8028480" y="2205040"/>
                <a:ext cx="792569" cy="1512000"/>
              </a:xfrm>
              <a:custGeom>
                <a:avLst/>
                <a:gdLst/>
                <a:ahLst/>
                <a:cxnLst/>
                <a:rect l="l" t="t" r="r" b="b"/>
                <a:pathLst>
                  <a:path w="792682" h="1512210">
                    <a:moveTo>
                      <a:pt x="318311" y="317737"/>
                    </a:moveTo>
                    <a:cubicBezTo>
                      <a:pt x="237989" y="319588"/>
                      <a:pt x="191646" y="384368"/>
                      <a:pt x="180528" y="421384"/>
                    </a:cubicBezTo>
                    <a:cubicBezTo>
                      <a:pt x="180523" y="421404"/>
                      <a:pt x="179785" y="423835"/>
                      <a:pt x="83521" y="741576"/>
                    </a:cubicBezTo>
                    <a:cubicBezTo>
                      <a:pt x="62514" y="811909"/>
                      <a:pt x="151487" y="838438"/>
                      <a:pt x="173111" y="773041"/>
                    </a:cubicBezTo>
                    <a:cubicBezTo>
                      <a:pt x="173118" y="773022"/>
                      <a:pt x="173811" y="770639"/>
                      <a:pt x="259613" y="476291"/>
                    </a:cubicBezTo>
                    <a:lnTo>
                      <a:pt x="283710" y="476291"/>
                    </a:lnTo>
                    <a:cubicBezTo>
                      <a:pt x="283702" y="476320"/>
                      <a:pt x="282587" y="480233"/>
                      <a:pt x="135422" y="996993"/>
                    </a:cubicBezTo>
                    <a:cubicBezTo>
                      <a:pt x="135440" y="996993"/>
                      <a:pt x="136970" y="996993"/>
                      <a:pt x="273207" y="996993"/>
                    </a:cubicBezTo>
                    <a:cubicBezTo>
                      <a:pt x="273207" y="997016"/>
                      <a:pt x="273207" y="999984"/>
                      <a:pt x="273207" y="1386283"/>
                    </a:cubicBezTo>
                    <a:cubicBezTo>
                      <a:pt x="274442" y="1457230"/>
                      <a:pt x="380098" y="1457230"/>
                      <a:pt x="380717" y="1386283"/>
                    </a:cubicBezTo>
                    <a:cubicBezTo>
                      <a:pt x="380717" y="1386262"/>
                      <a:pt x="380717" y="1383383"/>
                      <a:pt x="380717" y="996993"/>
                    </a:cubicBezTo>
                    <a:lnTo>
                      <a:pt x="411609" y="996993"/>
                    </a:lnTo>
                    <a:cubicBezTo>
                      <a:pt x="411609" y="997016"/>
                      <a:pt x="411609" y="999984"/>
                      <a:pt x="411609" y="1386283"/>
                    </a:cubicBezTo>
                    <a:cubicBezTo>
                      <a:pt x="410990" y="1456612"/>
                      <a:pt x="516030" y="1457230"/>
                      <a:pt x="514794" y="1386283"/>
                    </a:cubicBezTo>
                    <a:cubicBezTo>
                      <a:pt x="514794" y="1386262"/>
                      <a:pt x="514794" y="1383383"/>
                      <a:pt x="514794" y="996993"/>
                    </a:cubicBezTo>
                    <a:cubicBezTo>
                      <a:pt x="514813" y="996993"/>
                      <a:pt x="516408" y="996993"/>
                      <a:pt x="656285" y="996993"/>
                    </a:cubicBezTo>
                    <a:cubicBezTo>
                      <a:pt x="656277" y="996964"/>
                      <a:pt x="655143" y="993064"/>
                      <a:pt x="504908" y="476291"/>
                    </a:cubicBezTo>
                    <a:lnTo>
                      <a:pt x="532093" y="476291"/>
                    </a:lnTo>
                    <a:cubicBezTo>
                      <a:pt x="532101" y="476312"/>
                      <a:pt x="532840" y="478849"/>
                      <a:pt x="618595" y="773041"/>
                    </a:cubicBezTo>
                    <a:cubicBezTo>
                      <a:pt x="639603" y="840288"/>
                      <a:pt x="727958" y="811291"/>
                      <a:pt x="708185" y="741576"/>
                    </a:cubicBezTo>
                    <a:cubicBezTo>
                      <a:pt x="708180" y="741559"/>
                      <a:pt x="707466" y="739185"/>
                      <a:pt x="611799" y="421384"/>
                    </a:cubicBezTo>
                    <a:cubicBezTo>
                      <a:pt x="598204" y="384986"/>
                      <a:pt x="551865" y="319588"/>
                      <a:pt x="473395" y="317737"/>
                    </a:cubicBezTo>
                    <a:cubicBezTo>
                      <a:pt x="473375" y="317737"/>
                      <a:pt x="471645" y="317737"/>
                      <a:pt x="318311" y="317737"/>
                    </a:cubicBezTo>
                    <a:close/>
                    <a:moveTo>
                      <a:pt x="395891" y="63095"/>
                    </a:moveTo>
                    <a:cubicBezTo>
                      <a:pt x="333987" y="63095"/>
                      <a:pt x="283805" y="113202"/>
                      <a:pt x="283805" y="175008"/>
                    </a:cubicBezTo>
                    <a:cubicBezTo>
                      <a:pt x="283805" y="236817"/>
                      <a:pt x="333987" y="286923"/>
                      <a:pt x="395891" y="286923"/>
                    </a:cubicBezTo>
                    <a:cubicBezTo>
                      <a:pt x="457794" y="286923"/>
                      <a:pt x="507977" y="236817"/>
                      <a:pt x="507977" y="175008"/>
                    </a:cubicBezTo>
                    <a:cubicBezTo>
                      <a:pt x="507977" y="113202"/>
                      <a:pt x="457794" y="63095"/>
                      <a:pt x="395891" y="63095"/>
                    </a:cubicBezTo>
                    <a:close/>
                    <a:moveTo>
                      <a:pt x="0" y="0"/>
                    </a:moveTo>
                    <a:lnTo>
                      <a:pt x="792682" y="0"/>
                    </a:lnTo>
                    <a:lnTo>
                      <a:pt x="792682" y="1512210"/>
                    </a:lnTo>
                    <a:lnTo>
                      <a:pt x="0" y="1512210"/>
                    </a:lnTo>
                    <a:close/>
                  </a:path>
                </a:pathLst>
              </a:custGeom>
              <a:solidFill>
                <a:srgbClr val="E7E6E6">
                  <a:lumMod val="20000"/>
                  <a:lumOff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62" name="Gruppieren 2">
            <a:extLst>
              <a:ext uri="{FF2B5EF4-FFF2-40B4-BE49-F238E27FC236}">
                <a16:creationId xmlns:a16="http://schemas.microsoft.com/office/drawing/2014/main" id="{FBF6C7B9-3E8E-F1B8-7825-F2B493817C7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237654" y="1706172"/>
            <a:ext cx="1685471" cy="321456"/>
            <a:chOff x="-8876454" y="1028613"/>
            <a:chExt cx="6984000" cy="1332000"/>
          </a:xfrm>
        </p:grpSpPr>
        <p:sp>
          <p:nvSpPr>
            <p:cNvPr id="363" name="Oval 22">
              <a:extLst>
                <a:ext uri="{FF2B5EF4-FFF2-40B4-BE49-F238E27FC236}">
                  <a16:creationId xmlns:a16="http://schemas.microsoft.com/office/drawing/2014/main" id="{E35E7ADF-9E7E-8815-888B-033B1161CA4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-8360640" y="1154788"/>
              <a:ext cx="791890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Oval 22">
              <a:extLst>
                <a:ext uri="{FF2B5EF4-FFF2-40B4-BE49-F238E27FC236}">
                  <a16:creationId xmlns:a16="http://schemas.microsoft.com/office/drawing/2014/main" id="{A449602D-B7F9-7FA6-4D9D-FD4977B45CE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-7568530" y="1154631"/>
              <a:ext cx="791890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Oval 22">
              <a:extLst>
                <a:ext uri="{FF2B5EF4-FFF2-40B4-BE49-F238E27FC236}">
                  <a16:creationId xmlns:a16="http://schemas.microsoft.com/office/drawing/2014/main" id="{774F5C93-713C-9F71-C93B-1A1C2582FC4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-6776420" y="1154788"/>
              <a:ext cx="791890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Oval 22">
              <a:extLst>
                <a:ext uri="{FF2B5EF4-FFF2-40B4-BE49-F238E27FC236}">
                  <a16:creationId xmlns:a16="http://schemas.microsoft.com/office/drawing/2014/main" id="{1AC8993C-07E6-5E4E-67B3-B333CD1A04D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-5984879" y="1154788"/>
              <a:ext cx="792110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Oval 22">
              <a:extLst>
                <a:ext uri="{FF2B5EF4-FFF2-40B4-BE49-F238E27FC236}">
                  <a16:creationId xmlns:a16="http://schemas.microsoft.com/office/drawing/2014/main" id="{DB60F8F3-9263-D180-869B-B6D4003270A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-5192768" y="1154788"/>
              <a:ext cx="792111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Oval 22">
              <a:extLst>
                <a:ext uri="{FF2B5EF4-FFF2-40B4-BE49-F238E27FC236}">
                  <a16:creationId xmlns:a16="http://schemas.microsoft.com/office/drawing/2014/main" id="{A1B0AB30-F189-3A51-555F-E195F9F57F7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-4400658" y="1154788"/>
              <a:ext cx="792110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Oval 22">
              <a:extLst>
                <a:ext uri="{FF2B5EF4-FFF2-40B4-BE49-F238E27FC236}">
                  <a16:creationId xmlns:a16="http://schemas.microsoft.com/office/drawing/2014/main" id="{B4967B10-6B54-F8EA-6F98-C2EC0A5FD83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-3607980" y="1154788"/>
              <a:ext cx="791890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Oval 22">
              <a:extLst>
                <a:ext uri="{FF2B5EF4-FFF2-40B4-BE49-F238E27FC236}">
                  <a16:creationId xmlns:a16="http://schemas.microsoft.com/office/drawing/2014/main" id="{80B5B4B2-1590-2402-95EF-AC774DAE42F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-2815870" y="1154788"/>
              <a:ext cx="791890" cy="1134000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Rechteck 143">
              <a:extLst>
                <a:ext uri="{FF2B5EF4-FFF2-40B4-BE49-F238E27FC236}">
                  <a16:creationId xmlns:a16="http://schemas.microsoft.com/office/drawing/2014/main" id="{1025823C-C612-6576-C2F2-C1167CEACCC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-8875614" y="1028982"/>
              <a:ext cx="6982852" cy="1327447"/>
            </a:xfrm>
            <a:prstGeom prst="rect">
              <a:avLst/>
            </a:prstGeom>
            <a:solidFill>
              <a:srgbClr val="E7E6E6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aphicFrame>
          <p:nvGraphicFramePr>
            <p:cNvPr id="372" name="Diagramm 149">
              <a:extLst>
                <a:ext uri="{FF2B5EF4-FFF2-40B4-BE49-F238E27FC236}">
                  <a16:creationId xmlns:a16="http://schemas.microsoft.com/office/drawing/2014/main" id="{625902AC-B602-3299-080C-94DF5845F34E}"/>
                </a:ext>
              </a:extLst>
            </p:cNvPr>
            <p:cNvGraphicFramePr/>
            <p:nvPr>
              <p:custDataLst>
                <p:tags r:id="rId20"/>
              </p:custDataLst>
              <p:extLst>
                <p:ext uri="{D42A27DB-BD31-4B8C-83A1-F6EECF244321}">
                  <p14:modId xmlns:p14="http://schemas.microsoft.com/office/powerpoint/2010/main" val="2246825774"/>
                </p:ext>
              </p:extLst>
            </p:nvPr>
          </p:nvGraphicFramePr>
          <p:xfrm>
            <a:off x="-8876003" y="1032981"/>
            <a:ext cx="6982852" cy="1327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5"/>
            </a:graphicData>
          </a:graphic>
        </p:graphicFrame>
        <p:sp>
          <p:nvSpPr>
            <p:cNvPr id="373" name="Oval 22">
              <a:extLst>
                <a:ext uri="{FF2B5EF4-FFF2-40B4-BE49-F238E27FC236}">
                  <a16:creationId xmlns:a16="http://schemas.microsoft.com/office/drawing/2014/main" id="{051ECF4F-E974-24C7-8249-D91D9B1118A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-8876454" y="1028797"/>
              <a:ext cx="698185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Oval 22">
              <a:extLst>
                <a:ext uri="{FF2B5EF4-FFF2-40B4-BE49-F238E27FC236}">
                  <a16:creationId xmlns:a16="http://schemas.microsoft.com/office/drawing/2014/main" id="{49782A9C-DEF8-927D-1E74-CD2C564D6B7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-8177670" y="1028797"/>
              <a:ext cx="698185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Oval 22">
              <a:extLst>
                <a:ext uri="{FF2B5EF4-FFF2-40B4-BE49-F238E27FC236}">
                  <a16:creationId xmlns:a16="http://schemas.microsoft.com/office/drawing/2014/main" id="{06F87AFE-898B-F657-45E3-A08AB664C75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-7479291" y="1028613"/>
              <a:ext cx="698185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Oval 22">
              <a:extLst>
                <a:ext uri="{FF2B5EF4-FFF2-40B4-BE49-F238E27FC236}">
                  <a16:creationId xmlns:a16="http://schemas.microsoft.com/office/drawing/2014/main" id="{A782A598-B31B-A99B-51E2-5F9F217AA53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-6780913" y="1028797"/>
              <a:ext cx="698185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Oval 22">
              <a:extLst>
                <a:ext uri="{FF2B5EF4-FFF2-40B4-BE49-F238E27FC236}">
                  <a16:creationId xmlns:a16="http://schemas.microsoft.com/office/drawing/2014/main" id="{76833DE3-2396-A565-99C0-2CF331DDEC8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-6083035" y="1028797"/>
              <a:ext cx="698379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Oval 22">
              <a:extLst>
                <a:ext uri="{FF2B5EF4-FFF2-40B4-BE49-F238E27FC236}">
                  <a16:creationId xmlns:a16="http://schemas.microsoft.com/office/drawing/2014/main" id="{96BB7A53-22C0-BB6A-82CE-F30A6588DD3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-5384656" y="1028797"/>
              <a:ext cx="698380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Oval 22">
              <a:extLst>
                <a:ext uri="{FF2B5EF4-FFF2-40B4-BE49-F238E27FC236}">
                  <a16:creationId xmlns:a16="http://schemas.microsoft.com/office/drawing/2014/main" id="{9F5D2882-CF0C-312D-7D75-7CC96ED5CB9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-4686277" y="1028797"/>
              <a:ext cx="718356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Oval 22">
              <a:extLst>
                <a:ext uri="{FF2B5EF4-FFF2-40B4-BE49-F238E27FC236}">
                  <a16:creationId xmlns:a16="http://schemas.microsoft.com/office/drawing/2014/main" id="{51A9DD2C-4C50-E7CF-A02B-A62B66EE339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-3987397" y="1028797"/>
              <a:ext cx="698185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Oval 22">
              <a:extLst>
                <a:ext uri="{FF2B5EF4-FFF2-40B4-BE49-F238E27FC236}">
                  <a16:creationId xmlns:a16="http://schemas.microsoft.com/office/drawing/2014/main" id="{983C02DA-52CA-08E9-C020-346AD872618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-3289018" y="1028797"/>
              <a:ext cx="698185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Oval 22">
              <a:extLst>
                <a:ext uri="{FF2B5EF4-FFF2-40B4-BE49-F238E27FC236}">
                  <a16:creationId xmlns:a16="http://schemas.microsoft.com/office/drawing/2014/main" id="{99538F68-2715-9472-D319-A438AB4D979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-2590639" y="1028797"/>
              <a:ext cx="698185" cy="1327632"/>
            </a:xfrm>
            <a:custGeom>
              <a:avLst/>
              <a:gdLst/>
              <a:ahLst/>
              <a:cxnLst/>
              <a:rect l="l" t="t" r="r" b="b"/>
              <a:pathLst>
                <a:path w="792000" h="1512210">
                  <a:moveTo>
                    <a:pt x="288344" y="322130"/>
                  </a:moveTo>
                  <a:cubicBezTo>
                    <a:pt x="215811" y="322130"/>
                    <a:pt x="185590" y="361358"/>
                    <a:pt x="158389" y="442828"/>
                  </a:cubicBezTo>
                  <a:cubicBezTo>
                    <a:pt x="53452" y="769119"/>
                    <a:pt x="52619" y="771712"/>
                    <a:pt x="52612" y="771733"/>
                  </a:cubicBezTo>
                  <a:cubicBezTo>
                    <a:pt x="31455" y="835097"/>
                    <a:pt x="122122" y="865275"/>
                    <a:pt x="143277" y="801907"/>
                  </a:cubicBezTo>
                  <a:cubicBezTo>
                    <a:pt x="243011" y="497144"/>
                    <a:pt x="243011" y="497144"/>
                    <a:pt x="255099" y="497144"/>
                  </a:cubicBezTo>
                  <a:cubicBezTo>
                    <a:pt x="255099" y="1370648"/>
                    <a:pt x="255099" y="1375198"/>
                    <a:pt x="255099" y="1375224"/>
                  </a:cubicBezTo>
                  <a:cubicBezTo>
                    <a:pt x="255099" y="1468765"/>
                    <a:pt x="385054" y="1465748"/>
                    <a:pt x="385054" y="1375224"/>
                  </a:cubicBezTo>
                  <a:cubicBezTo>
                    <a:pt x="385054" y="868246"/>
                    <a:pt x="385054" y="865292"/>
                    <a:pt x="385054" y="865275"/>
                  </a:cubicBezTo>
                  <a:lnTo>
                    <a:pt x="400921" y="865275"/>
                  </a:lnTo>
                  <a:cubicBezTo>
                    <a:pt x="403189" y="1372241"/>
                    <a:pt x="403189" y="1375205"/>
                    <a:pt x="403189" y="1375224"/>
                  </a:cubicBezTo>
                  <a:cubicBezTo>
                    <a:pt x="406212" y="1465748"/>
                    <a:pt x="536167" y="1468765"/>
                    <a:pt x="536167" y="1375224"/>
                  </a:cubicBezTo>
                  <a:cubicBezTo>
                    <a:pt x="536167" y="993635"/>
                    <a:pt x="536167" y="991416"/>
                    <a:pt x="536167" y="991404"/>
                  </a:cubicBezTo>
                  <a:cubicBezTo>
                    <a:pt x="536167" y="497144"/>
                    <a:pt x="536167" y="497144"/>
                    <a:pt x="548255" y="497144"/>
                  </a:cubicBezTo>
                  <a:cubicBezTo>
                    <a:pt x="647196" y="799488"/>
                    <a:pt x="647983" y="801888"/>
                    <a:pt x="647989" y="801907"/>
                  </a:cubicBezTo>
                  <a:cubicBezTo>
                    <a:pt x="669145" y="865275"/>
                    <a:pt x="759811" y="835097"/>
                    <a:pt x="738654" y="771733"/>
                  </a:cubicBezTo>
                  <a:cubicBezTo>
                    <a:pt x="633721" y="445451"/>
                    <a:pt x="632883" y="442849"/>
                    <a:pt x="632876" y="442828"/>
                  </a:cubicBezTo>
                  <a:cubicBezTo>
                    <a:pt x="605678" y="361358"/>
                    <a:pt x="575455" y="322130"/>
                    <a:pt x="502921" y="322130"/>
                  </a:cubicBezTo>
                  <a:cubicBezTo>
                    <a:pt x="438402" y="322130"/>
                    <a:pt x="437649" y="322130"/>
                    <a:pt x="437641" y="322130"/>
                  </a:cubicBezTo>
                  <a:lnTo>
                    <a:pt x="401147" y="322130"/>
                  </a:lnTo>
                  <a:lnTo>
                    <a:pt x="396674" y="322130"/>
                  </a:lnTo>
                  <a:cubicBezTo>
                    <a:pt x="289470" y="322130"/>
                    <a:pt x="288357" y="322130"/>
                    <a:pt x="288344" y="322130"/>
                  </a:cubicBezTo>
                  <a:close/>
                  <a:moveTo>
                    <a:pt x="395507" y="65677"/>
                  </a:moveTo>
                  <a:cubicBezTo>
                    <a:pt x="333247" y="65677"/>
                    <a:pt x="282773" y="116054"/>
                    <a:pt x="282773" y="178197"/>
                  </a:cubicBezTo>
                  <a:cubicBezTo>
                    <a:pt x="282773" y="240339"/>
                    <a:pt x="333247" y="290717"/>
                    <a:pt x="395507" y="290717"/>
                  </a:cubicBezTo>
                  <a:cubicBezTo>
                    <a:pt x="457769" y="290717"/>
                    <a:pt x="508244" y="240339"/>
                    <a:pt x="508244" y="178197"/>
                  </a:cubicBezTo>
                  <a:cubicBezTo>
                    <a:pt x="508244" y="116054"/>
                    <a:pt x="457769" y="65677"/>
                    <a:pt x="395507" y="65677"/>
                  </a:cubicBezTo>
                  <a:close/>
                  <a:moveTo>
                    <a:pt x="0" y="0"/>
                  </a:moveTo>
                  <a:lnTo>
                    <a:pt x="792000" y="0"/>
                  </a:lnTo>
                  <a:lnTo>
                    <a:pt x="792000" y="1512210"/>
                  </a:lnTo>
                  <a:lnTo>
                    <a:pt x="0" y="1512210"/>
                  </a:lnTo>
                  <a:close/>
                </a:path>
              </a:pathLst>
            </a:custGeom>
            <a:solidFill>
              <a:srgbClr val="E7E6E6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3" name="Rechteck 170">
            <a:extLst>
              <a:ext uri="{FF2B5EF4-FFF2-40B4-BE49-F238E27FC236}">
                <a16:creationId xmlns:a16="http://schemas.microsoft.com/office/drawing/2014/main" id="{D63F95A3-2EDB-8594-A3B7-2C6C29FBB973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1755003" y="1458137"/>
            <a:ext cx="575594" cy="2558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8000" rIns="0" bIns="4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803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itchFamily="34" charset="0"/>
              </a:rPr>
              <a:t>51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803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itchFamily="34" charset="0"/>
              </a:rPr>
              <a:t>%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803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84" name="Rechteck 171">
            <a:extLst>
              <a:ext uri="{FF2B5EF4-FFF2-40B4-BE49-F238E27FC236}">
                <a16:creationId xmlns:a16="http://schemas.microsoft.com/office/drawing/2014/main" id="{7E968372-5282-68E4-3F44-2AFA97426D91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1755003" y="2160272"/>
            <a:ext cx="575594" cy="2558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8000" rIns="0" bIns="4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803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itchFamily="34" charset="0"/>
              </a:rPr>
              <a:t>49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803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itchFamily="34" charset="0"/>
              </a:rPr>
              <a:t>%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803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85" name="CasellaDiTesto 384">
            <a:extLst>
              <a:ext uri="{FF2B5EF4-FFF2-40B4-BE49-F238E27FC236}">
                <a16:creationId xmlns:a16="http://schemas.microsoft.com/office/drawing/2014/main" id="{1400CE14-F01E-1C6D-2088-80BBFD9DEF47}"/>
              </a:ext>
            </a:extLst>
          </p:cNvPr>
          <p:cNvSpPr txBox="1"/>
          <p:nvPr/>
        </p:nvSpPr>
        <p:spPr>
          <a:xfrm>
            <a:off x="956273" y="2083165"/>
            <a:ext cx="575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400"/>
              </a:spcBef>
              <a:defRPr/>
            </a:pPr>
            <a:r>
              <a:rPr lang="it-IT" sz="110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Donne</a:t>
            </a:r>
          </a:p>
        </p:txBody>
      </p:sp>
      <p:graphicFrame>
        <p:nvGraphicFramePr>
          <p:cNvPr id="386" name="Chart 168">
            <a:extLst>
              <a:ext uri="{FF2B5EF4-FFF2-40B4-BE49-F238E27FC236}">
                <a16:creationId xmlns:a16="http://schemas.microsoft.com/office/drawing/2014/main" id="{1DE09141-EFEC-9028-397B-74DC89625B14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77221068"/>
              </p:ext>
            </p:extLst>
          </p:nvPr>
        </p:nvGraphicFramePr>
        <p:xfrm>
          <a:off x="1027906" y="3277604"/>
          <a:ext cx="2038855" cy="12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387" name="CasellaDiTesto 386">
            <a:extLst>
              <a:ext uri="{FF2B5EF4-FFF2-40B4-BE49-F238E27FC236}">
                <a16:creationId xmlns:a16="http://schemas.microsoft.com/office/drawing/2014/main" id="{9A135430-F4FF-BC99-15BF-30D396EEC95B}"/>
              </a:ext>
            </a:extLst>
          </p:cNvPr>
          <p:cNvSpPr txBox="1"/>
          <p:nvPr/>
        </p:nvSpPr>
        <p:spPr>
          <a:xfrm>
            <a:off x="950559" y="3080871"/>
            <a:ext cx="10870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400"/>
              </a:spcBef>
              <a:defRPr/>
            </a:pPr>
            <a:r>
              <a:rPr lang="it-IT" sz="110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Classe di età</a:t>
            </a:r>
          </a:p>
        </p:txBody>
      </p:sp>
      <p:cxnSp>
        <p:nvCxnSpPr>
          <p:cNvPr id="389" name="Connettore diritto 51">
            <a:extLst>
              <a:ext uri="{FF2B5EF4-FFF2-40B4-BE49-F238E27FC236}">
                <a16:creationId xmlns:a16="http://schemas.microsoft.com/office/drawing/2014/main" id="{DB22BD74-AC61-BB75-9EB8-9490EFD597D6}"/>
              </a:ext>
            </a:extLst>
          </p:cNvPr>
          <p:cNvCxnSpPr>
            <a:cxnSpLocks/>
          </p:cNvCxnSpPr>
          <p:nvPr/>
        </p:nvCxnSpPr>
        <p:spPr>
          <a:xfrm>
            <a:off x="931923" y="2994025"/>
            <a:ext cx="2207517" cy="14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hteck 145">
            <a:extLst>
              <a:ext uri="{FF2B5EF4-FFF2-40B4-BE49-F238E27FC236}">
                <a16:creationId xmlns:a16="http://schemas.microsoft.com/office/drawing/2014/main" id="{768D36F5-7C62-A215-9C72-E4674B69F5E4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3228797" y="1422046"/>
            <a:ext cx="5243837" cy="32315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48000" rIns="9600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Province</a:t>
            </a:r>
          </a:p>
        </p:txBody>
      </p:sp>
      <p:grpSp>
        <p:nvGrpSpPr>
          <p:cNvPr id="392" name="Gruppo 391">
            <a:extLst>
              <a:ext uri="{FF2B5EF4-FFF2-40B4-BE49-F238E27FC236}">
                <a16:creationId xmlns:a16="http://schemas.microsoft.com/office/drawing/2014/main" id="{3AFAB3DF-F2D8-8DDC-D90F-41AE2F70986F}"/>
              </a:ext>
            </a:extLst>
          </p:cNvPr>
          <p:cNvGrpSpPr/>
          <p:nvPr/>
        </p:nvGrpSpPr>
        <p:grpSpPr>
          <a:xfrm>
            <a:off x="2789578" y="1395986"/>
            <a:ext cx="3842677" cy="1973209"/>
            <a:chOff x="5250150" y="1456203"/>
            <a:chExt cx="4200495" cy="2294703"/>
          </a:xfrm>
        </p:grpSpPr>
        <p:grpSp>
          <p:nvGrpSpPr>
            <p:cNvPr id="393" name="Gruppo 392">
              <a:extLst>
                <a:ext uri="{FF2B5EF4-FFF2-40B4-BE49-F238E27FC236}">
                  <a16:creationId xmlns:a16="http://schemas.microsoft.com/office/drawing/2014/main" id="{8613F18B-BB6E-1CB2-9CB9-3776BFE7EE06}"/>
                </a:ext>
              </a:extLst>
            </p:cNvPr>
            <p:cNvGrpSpPr/>
            <p:nvPr/>
          </p:nvGrpSpPr>
          <p:grpSpPr>
            <a:xfrm>
              <a:off x="5250150" y="1456203"/>
              <a:ext cx="4200495" cy="2294703"/>
              <a:chOff x="5250150" y="1456203"/>
              <a:chExt cx="4200495" cy="2294703"/>
            </a:xfrm>
          </p:grpSpPr>
          <mc:AlternateContent xmlns:mc="http://schemas.openxmlformats.org/markup-compatibility/2006" xmlns:cx4="http://schemas.microsoft.com/office/drawing/2016/5/10/chartex">
            <mc:Choice Requires="cx4">
              <p:graphicFrame>
                <p:nvGraphicFramePr>
                  <p:cNvPr id="406" name="Grafico 405">
                    <a:extLst>
                      <a:ext uri="{FF2B5EF4-FFF2-40B4-BE49-F238E27FC236}">
                        <a16:creationId xmlns:a16="http://schemas.microsoft.com/office/drawing/2014/main" id="{AF569B6B-BC2F-633F-8126-B93B61D123F3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803910762"/>
                      </p:ext>
                    </p:extLst>
                  </p:nvPr>
                </p:nvGraphicFramePr>
                <p:xfrm>
                  <a:off x="5250150" y="1456203"/>
                  <a:ext cx="4119283" cy="2294703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47"/>
                  </a:graphicData>
                </a:graphic>
              </p:graphicFrame>
            </mc:Choice>
            <mc:Fallback xmlns="">
              <p:pic>
                <p:nvPicPr>
                  <p:cNvPr id="406" name="Grafico 405">
                    <a:extLst>
                      <a:ext uri="{FF2B5EF4-FFF2-40B4-BE49-F238E27FC236}">
                        <a16:creationId xmlns:a16="http://schemas.microsoft.com/office/drawing/2014/main" id="{AF569B6B-BC2F-633F-8126-B93B61D123F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789578" y="1395986"/>
                    <a:ext cx="3768383" cy="1973209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407" name="Rettangolo con angoli arrotondati 406">
                <a:extLst>
                  <a:ext uri="{FF2B5EF4-FFF2-40B4-BE49-F238E27FC236}">
                    <a16:creationId xmlns:a16="http://schemas.microsoft.com/office/drawing/2014/main" id="{E80DC3E9-4DE7-77D0-A58E-7151A5CDE1E7}"/>
                  </a:ext>
                </a:extLst>
              </p:cNvPr>
              <p:cNvSpPr/>
              <p:nvPr/>
            </p:nvSpPr>
            <p:spPr>
              <a:xfrm>
                <a:off x="7822393" y="3446151"/>
                <a:ext cx="1628252" cy="270453"/>
              </a:xfrm>
              <a:prstGeom prst="round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4" name="CasellaDiTesto 393">
              <a:extLst>
                <a:ext uri="{FF2B5EF4-FFF2-40B4-BE49-F238E27FC236}">
                  <a16:creationId xmlns:a16="http://schemas.microsoft.com/office/drawing/2014/main" id="{6C4F5DA0-EFA6-AEC6-3A50-0658FCE04D0D}"/>
                </a:ext>
              </a:extLst>
            </p:cNvPr>
            <p:cNvSpPr txBox="1"/>
            <p:nvPr/>
          </p:nvSpPr>
          <p:spPr>
            <a:xfrm>
              <a:off x="6505902" y="2713719"/>
              <a:ext cx="360373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MI</a:t>
              </a:r>
            </a:p>
          </p:txBody>
        </p:sp>
        <p:sp>
          <p:nvSpPr>
            <p:cNvPr id="395" name="CasellaDiTesto 394">
              <a:extLst>
                <a:ext uri="{FF2B5EF4-FFF2-40B4-BE49-F238E27FC236}">
                  <a16:creationId xmlns:a16="http://schemas.microsoft.com/office/drawing/2014/main" id="{3416C208-AF5F-B011-5AC9-7BCD848310A6}"/>
                </a:ext>
              </a:extLst>
            </p:cNvPr>
            <p:cNvSpPr txBox="1"/>
            <p:nvPr/>
          </p:nvSpPr>
          <p:spPr>
            <a:xfrm>
              <a:off x="6645812" y="2521719"/>
              <a:ext cx="440926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MB</a:t>
              </a:r>
            </a:p>
          </p:txBody>
        </p:sp>
        <p:sp>
          <p:nvSpPr>
            <p:cNvPr id="396" name="CasellaDiTesto 395">
              <a:extLst>
                <a:ext uri="{FF2B5EF4-FFF2-40B4-BE49-F238E27FC236}">
                  <a16:creationId xmlns:a16="http://schemas.microsoft.com/office/drawing/2014/main" id="{DC782005-90F9-FA03-8BCB-310A59EB8410}"/>
                </a:ext>
              </a:extLst>
            </p:cNvPr>
            <p:cNvSpPr txBox="1"/>
            <p:nvPr/>
          </p:nvSpPr>
          <p:spPr>
            <a:xfrm>
              <a:off x="6459542" y="3023953"/>
              <a:ext cx="440926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PV</a:t>
              </a:r>
            </a:p>
          </p:txBody>
        </p:sp>
        <p:sp>
          <p:nvSpPr>
            <p:cNvPr id="397" name="CasellaDiTesto 396">
              <a:extLst>
                <a:ext uri="{FF2B5EF4-FFF2-40B4-BE49-F238E27FC236}">
                  <a16:creationId xmlns:a16="http://schemas.microsoft.com/office/drawing/2014/main" id="{FD6E03E4-6FF0-A5C6-F9E3-D5E4C505DAB0}"/>
                </a:ext>
              </a:extLst>
            </p:cNvPr>
            <p:cNvSpPr txBox="1"/>
            <p:nvPr/>
          </p:nvSpPr>
          <p:spPr>
            <a:xfrm>
              <a:off x="6284417" y="2330947"/>
              <a:ext cx="360373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VA</a:t>
              </a:r>
            </a:p>
          </p:txBody>
        </p:sp>
        <p:sp>
          <p:nvSpPr>
            <p:cNvPr id="398" name="CasellaDiTesto 397">
              <a:extLst>
                <a:ext uri="{FF2B5EF4-FFF2-40B4-BE49-F238E27FC236}">
                  <a16:creationId xmlns:a16="http://schemas.microsoft.com/office/drawing/2014/main" id="{538F5A51-B61B-3BBA-C803-49BCCB57CF78}"/>
                </a:ext>
              </a:extLst>
            </p:cNvPr>
            <p:cNvSpPr txBox="1"/>
            <p:nvPr/>
          </p:nvSpPr>
          <p:spPr>
            <a:xfrm>
              <a:off x="6834215" y="2898814"/>
              <a:ext cx="360373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LO</a:t>
              </a:r>
            </a:p>
          </p:txBody>
        </p:sp>
        <p:sp>
          <p:nvSpPr>
            <p:cNvPr id="399" name="CasellaDiTesto 398">
              <a:extLst>
                <a:ext uri="{FF2B5EF4-FFF2-40B4-BE49-F238E27FC236}">
                  <a16:creationId xmlns:a16="http://schemas.microsoft.com/office/drawing/2014/main" id="{1C30B952-D9B2-635E-DE2C-FB4299B2877F}"/>
                </a:ext>
              </a:extLst>
            </p:cNvPr>
            <p:cNvSpPr txBox="1"/>
            <p:nvPr/>
          </p:nvSpPr>
          <p:spPr>
            <a:xfrm>
              <a:off x="7108900" y="2949870"/>
              <a:ext cx="360373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CR</a:t>
              </a:r>
            </a:p>
          </p:txBody>
        </p:sp>
        <p:sp>
          <p:nvSpPr>
            <p:cNvPr id="400" name="CasellaDiTesto 399">
              <a:extLst>
                <a:ext uri="{FF2B5EF4-FFF2-40B4-BE49-F238E27FC236}">
                  <a16:creationId xmlns:a16="http://schemas.microsoft.com/office/drawing/2014/main" id="{44BC3D29-4B5A-4CF1-5465-83FB38697C77}"/>
                </a:ext>
              </a:extLst>
            </p:cNvPr>
            <p:cNvSpPr txBox="1"/>
            <p:nvPr/>
          </p:nvSpPr>
          <p:spPr>
            <a:xfrm>
              <a:off x="7703897" y="3064368"/>
              <a:ext cx="440926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MN</a:t>
              </a:r>
            </a:p>
          </p:txBody>
        </p:sp>
        <p:sp>
          <p:nvSpPr>
            <p:cNvPr id="401" name="CasellaDiTesto 400">
              <a:extLst>
                <a:ext uri="{FF2B5EF4-FFF2-40B4-BE49-F238E27FC236}">
                  <a16:creationId xmlns:a16="http://schemas.microsoft.com/office/drawing/2014/main" id="{44961A98-1B14-F6AE-2D83-B5F68CAB8EF3}"/>
                </a:ext>
              </a:extLst>
            </p:cNvPr>
            <p:cNvSpPr txBox="1"/>
            <p:nvPr/>
          </p:nvSpPr>
          <p:spPr>
            <a:xfrm>
              <a:off x="7386510" y="2530377"/>
              <a:ext cx="440926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BS</a:t>
              </a:r>
            </a:p>
          </p:txBody>
        </p:sp>
        <p:sp>
          <p:nvSpPr>
            <p:cNvPr id="402" name="CasellaDiTesto 401">
              <a:extLst>
                <a:ext uri="{FF2B5EF4-FFF2-40B4-BE49-F238E27FC236}">
                  <a16:creationId xmlns:a16="http://schemas.microsoft.com/office/drawing/2014/main" id="{9B1ADAD0-27A7-9D6F-7E36-16CE0580982F}"/>
                </a:ext>
              </a:extLst>
            </p:cNvPr>
            <p:cNvSpPr txBox="1"/>
            <p:nvPr/>
          </p:nvSpPr>
          <p:spPr>
            <a:xfrm>
              <a:off x="6979007" y="2311973"/>
              <a:ext cx="440926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BG</a:t>
              </a:r>
            </a:p>
          </p:txBody>
        </p:sp>
        <p:sp>
          <p:nvSpPr>
            <p:cNvPr id="403" name="CasellaDiTesto 402">
              <a:extLst>
                <a:ext uri="{FF2B5EF4-FFF2-40B4-BE49-F238E27FC236}">
                  <a16:creationId xmlns:a16="http://schemas.microsoft.com/office/drawing/2014/main" id="{0F71588D-308B-52B0-F1E1-3CB915ADA48A}"/>
                </a:ext>
              </a:extLst>
            </p:cNvPr>
            <p:cNvSpPr txBox="1"/>
            <p:nvPr/>
          </p:nvSpPr>
          <p:spPr>
            <a:xfrm>
              <a:off x="6745663" y="2149603"/>
              <a:ext cx="440926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LC</a:t>
              </a:r>
            </a:p>
          </p:txBody>
        </p:sp>
        <p:sp>
          <p:nvSpPr>
            <p:cNvPr id="404" name="CasellaDiTesto 403">
              <a:extLst>
                <a:ext uri="{FF2B5EF4-FFF2-40B4-BE49-F238E27FC236}">
                  <a16:creationId xmlns:a16="http://schemas.microsoft.com/office/drawing/2014/main" id="{0CFD86FD-55D2-E100-7D95-FE878095D5A9}"/>
                </a:ext>
              </a:extLst>
            </p:cNvPr>
            <p:cNvSpPr txBox="1"/>
            <p:nvPr/>
          </p:nvSpPr>
          <p:spPr>
            <a:xfrm>
              <a:off x="6526436" y="2313974"/>
              <a:ext cx="339839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CO</a:t>
              </a:r>
            </a:p>
          </p:txBody>
        </p:sp>
        <p:sp>
          <p:nvSpPr>
            <p:cNvPr id="405" name="CasellaDiTesto 404">
              <a:extLst>
                <a:ext uri="{FF2B5EF4-FFF2-40B4-BE49-F238E27FC236}">
                  <a16:creationId xmlns:a16="http://schemas.microsoft.com/office/drawing/2014/main" id="{74C40F65-A407-9D67-7E6C-4B3E44629CF6}"/>
                </a:ext>
              </a:extLst>
            </p:cNvPr>
            <p:cNvSpPr txBox="1"/>
            <p:nvPr/>
          </p:nvSpPr>
          <p:spPr>
            <a:xfrm>
              <a:off x="7006786" y="1905019"/>
              <a:ext cx="440926" cy="250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SO</a:t>
              </a:r>
            </a:p>
          </p:txBody>
        </p:sp>
      </p:grpSp>
      <p:graphicFrame>
        <p:nvGraphicFramePr>
          <p:cNvPr id="408" name="Tabella 407">
            <a:extLst>
              <a:ext uri="{FF2B5EF4-FFF2-40B4-BE49-F238E27FC236}">
                <a16:creationId xmlns:a16="http://schemas.microsoft.com/office/drawing/2014/main" id="{8DB9AABB-524F-68E4-1C07-818761F05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84395"/>
              </p:ext>
            </p:extLst>
          </p:nvPr>
        </p:nvGraphicFramePr>
        <p:xfrm>
          <a:off x="6206715" y="1562594"/>
          <a:ext cx="2050972" cy="1630991"/>
        </p:xfrm>
        <a:graphic>
          <a:graphicData uri="http://schemas.openxmlformats.org/drawingml/2006/table">
            <a:tbl>
              <a:tblPr/>
              <a:tblGrid>
                <a:gridCol w="1276840">
                  <a:extLst>
                    <a:ext uri="{9D8B030D-6E8A-4147-A177-3AD203B41FA5}">
                      <a16:colId xmlns:a16="http://schemas.microsoft.com/office/drawing/2014/main" val="1343573760"/>
                    </a:ext>
                  </a:extLst>
                </a:gridCol>
                <a:gridCol w="774132">
                  <a:extLst>
                    <a:ext uri="{9D8B030D-6E8A-4147-A177-3AD203B41FA5}">
                      <a16:colId xmlns:a16="http://schemas.microsoft.com/office/drawing/2014/main" val="2165449669"/>
                    </a:ext>
                  </a:extLst>
                </a:gridCol>
              </a:tblGrid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Bergamo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9507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Brescia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47206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72712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Cremona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30238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Lecco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40234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40501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Mantova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58544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Milano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14683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Monza e Brianza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35673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Pavia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93496"/>
                  </a:ext>
                </a:extLst>
              </a:tr>
              <a:tr h="135403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Sondrio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84858"/>
                  </a:ext>
                </a:extLst>
              </a:tr>
              <a:tr h="141558">
                <a:tc>
                  <a:txBody>
                    <a:bodyPr/>
                    <a:lstStyle/>
                    <a:p>
                      <a:pPr marL="93663" indent="0" algn="l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Varese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it-IT" sz="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14362"/>
                  </a:ext>
                </a:extLst>
              </a:tr>
            </a:tbl>
          </a:graphicData>
        </a:graphic>
      </p:graphicFrame>
      <p:cxnSp>
        <p:nvCxnSpPr>
          <p:cNvPr id="426" name="Connettore diritto 51">
            <a:extLst>
              <a:ext uri="{FF2B5EF4-FFF2-40B4-BE49-F238E27FC236}">
                <a16:creationId xmlns:a16="http://schemas.microsoft.com/office/drawing/2014/main" id="{8C2E23CD-F214-01F1-61FD-F41179CB053E}"/>
              </a:ext>
            </a:extLst>
          </p:cNvPr>
          <p:cNvCxnSpPr>
            <a:cxnSpLocks/>
          </p:cNvCxnSpPr>
          <p:nvPr/>
        </p:nvCxnSpPr>
        <p:spPr>
          <a:xfrm>
            <a:off x="3216787" y="3382113"/>
            <a:ext cx="5255847" cy="170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3" name="Chart 168">
            <a:extLst>
              <a:ext uri="{FF2B5EF4-FFF2-40B4-BE49-F238E27FC236}">
                <a16:creationId xmlns:a16="http://schemas.microsoft.com/office/drawing/2014/main" id="{E962EB83-6EA1-DC91-5640-C3AEDC5D07A5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21763332"/>
              </p:ext>
            </p:extLst>
          </p:nvPr>
        </p:nvGraphicFramePr>
        <p:xfrm>
          <a:off x="3209530" y="3513479"/>
          <a:ext cx="2135453" cy="113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434" name="Grafico 433">
            <a:extLst>
              <a:ext uri="{FF2B5EF4-FFF2-40B4-BE49-F238E27FC236}">
                <a16:creationId xmlns:a16="http://schemas.microsoft.com/office/drawing/2014/main" id="{08C59D49-24A1-24F0-F712-BD6436E70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374750"/>
              </p:ext>
            </p:extLst>
          </p:nvPr>
        </p:nvGraphicFramePr>
        <p:xfrm>
          <a:off x="5170680" y="3682252"/>
          <a:ext cx="3334983" cy="103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435" name="CasellaDiTesto 434">
            <a:extLst>
              <a:ext uri="{FF2B5EF4-FFF2-40B4-BE49-F238E27FC236}">
                <a16:creationId xmlns:a16="http://schemas.microsoft.com/office/drawing/2014/main" id="{6B6C27C7-E152-CF1E-58A7-B1E86B8BFFBD}"/>
              </a:ext>
            </a:extLst>
          </p:cNvPr>
          <p:cNvSpPr txBox="1"/>
          <p:nvPr/>
        </p:nvSpPr>
        <p:spPr>
          <a:xfrm>
            <a:off x="3307275" y="3473720"/>
            <a:ext cx="29853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400"/>
              </a:spcBef>
              <a:defRPr/>
            </a:pPr>
            <a:r>
              <a:rPr lang="it-IT" sz="110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Hai sempre vissuto in Lombardia?</a:t>
            </a:r>
          </a:p>
        </p:txBody>
      </p:sp>
      <p:sp>
        <p:nvSpPr>
          <p:cNvPr id="436" name="CasellaDiTesto 435">
            <a:extLst>
              <a:ext uri="{FF2B5EF4-FFF2-40B4-BE49-F238E27FC236}">
                <a16:creationId xmlns:a16="http://schemas.microsoft.com/office/drawing/2014/main" id="{E4CD8FF4-84B2-F035-C2C7-AB52262D8A67}"/>
              </a:ext>
            </a:extLst>
          </p:cNvPr>
          <p:cNvSpPr txBox="1"/>
          <p:nvPr/>
        </p:nvSpPr>
        <p:spPr>
          <a:xfrm>
            <a:off x="5716657" y="3458999"/>
            <a:ext cx="33234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400"/>
              </a:spcBef>
              <a:defRPr/>
            </a:pPr>
            <a:r>
              <a:rPr lang="it-IT" sz="1100">
                <a:solidFill>
                  <a:srgbClr val="000000"/>
                </a:solidFill>
                <a:latin typeface="Calibri" panose="020F0502020204030204"/>
                <a:cs typeface="Arial" pitchFamily="34" charset="0"/>
              </a:rPr>
              <a:t>Perché ti sei trasferito in questa regione?</a:t>
            </a:r>
          </a:p>
        </p:txBody>
      </p:sp>
      <p:sp>
        <p:nvSpPr>
          <p:cNvPr id="437" name="Freccia a destra 77">
            <a:extLst>
              <a:ext uri="{FF2B5EF4-FFF2-40B4-BE49-F238E27FC236}">
                <a16:creationId xmlns:a16="http://schemas.microsoft.com/office/drawing/2014/main" id="{B14C169B-F5F2-4B93-A194-D63ED77DF56B}"/>
              </a:ext>
            </a:extLst>
          </p:cNvPr>
          <p:cNvSpPr/>
          <p:nvPr/>
        </p:nvSpPr>
        <p:spPr>
          <a:xfrm>
            <a:off x="5361252" y="4028254"/>
            <a:ext cx="344129" cy="355052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80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9772AA-873A-EA7F-9339-5F46743090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01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821752-50D3-FF41-D4D3-2EFCC8DF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B6AA54-0EF6-633C-8851-7DABFCC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AFF81A-774C-533E-7AC9-D61A0A62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704E25-6F8D-F6C0-13ED-B9748851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Le prime esperienze di vita</a:t>
            </a:r>
          </a:p>
        </p:txBody>
      </p:sp>
    </p:spTree>
    <p:extLst>
      <p:ext uri="{BB962C8B-B14F-4D97-AF65-F5344CB8AC3E}">
        <p14:creationId xmlns:p14="http://schemas.microsoft.com/office/powerpoint/2010/main" val="95019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6AD8F0-5338-244E-812E-31B33DBF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767072-7537-EC43-B197-A5A2FCAB03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F09674-B520-4F49-93D6-9D3016D01B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A7D84D-4FAC-064B-98E2-883C3E20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noProof="0"/>
              <a:t>La soddisfazione per la propria vita e la visione di </a:t>
            </a:r>
            <a:r>
              <a:rPr lang="it-IT" b="1" noProof="0" err="1"/>
              <a:t>sè</a:t>
            </a: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6A0311C-E3AD-794F-906E-9B7F84B605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r>
              <a:rPr lang="it-IT" sz="1200"/>
              <a:t>I giovani lombardi tendono a dare una rappresentazione piuttosto positiva di sé, ma non nascondono le proprie fragilità. Si descrivono abbastanza soddisfatti, autonomi, attivi, ottimisti, aperti a nuove idee, ma, nello stesso tempo, anche cauti e prudenti sul proprio futuro</a:t>
            </a:r>
          </a:p>
          <a:p>
            <a:endParaRPr lang="it-IT" sz="1200"/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DA312DFF-7A6B-CC36-70D5-5F48DD48E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993740"/>
              </p:ext>
            </p:extLst>
          </p:nvPr>
        </p:nvGraphicFramePr>
        <p:xfrm>
          <a:off x="3784770" y="1344740"/>
          <a:ext cx="4143971" cy="324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75D88240-557D-A327-6A5A-69572076B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86744"/>
              </p:ext>
            </p:extLst>
          </p:nvPr>
        </p:nvGraphicFramePr>
        <p:xfrm>
          <a:off x="3853557" y="1427642"/>
          <a:ext cx="900383" cy="3084585"/>
        </p:xfrm>
        <a:graphic>
          <a:graphicData uri="http://schemas.openxmlformats.org/drawingml/2006/table">
            <a:tbl>
              <a:tblPr/>
              <a:tblGrid>
                <a:gridCol w="900383">
                  <a:extLst>
                    <a:ext uri="{9D8B030D-6E8A-4147-A177-3AD203B41FA5}">
                      <a16:colId xmlns:a16="http://schemas.microsoft.com/office/drawing/2014/main" val="1622477226"/>
                    </a:ext>
                  </a:extLst>
                </a:gridCol>
              </a:tblGrid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Insicuro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080611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Pessimista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455479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Timido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414477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295316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Prudente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277405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Delegante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38060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adatto alle circostanze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844233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Tradizionalista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784761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Follower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654978"/>
                  </a:ext>
                </a:extLst>
              </a:tr>
              <a:tr h="30827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 stare solo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364597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EF5A4CD1-EB2A-A254-BCA5-0696D10AC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04568"/>
              </p:ext>
            </p:extLst>
          </p:nvPr>
        </p:nvGraphicFramePr>
        <p:xfrm>
          <a:off x="6968720" y="1427643"/>
          <a:ext cx="1718080" cy="3084585"/>
        </p:xfrm>
        <a:graphic>
          <a:graphicData uri="http://schemas.openxmlformats.org/drawingml/2006/table">
            <a:tbl>
              <a:tblPr/>
              <a:tblGrid>
                <a:gridCol w="1718080">
                  <a:extLst>
                    <a:ext uri="{9D8B030D-6E8A-4147-A177-3AD203B41FA5}">
                      <a16:colId xmlns:a16="http://schemas.microsoft.com/office/drawing/2014/main" val="1622477226"/>
                    </a:ext>
                  </a:extLst>
                </a:gridCol>
              </a:tblGrid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080611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Ottimista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455479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Estroverso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414477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295316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Amante del rischio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277405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38060"/>
                  </a:ext>
                </a:extLst>
              </a:tr>
              <a:tr h="39190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Mantengo la mia linea/le mie idee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844233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Innovativo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784761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Influencer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360286"/>
                  </a:ext>
                </a:extLst>
              </a:tr>
              <a:tr h="29918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it-IT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 la compagnia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787710"/>
                  </a:ext>
                </a:extLst>
              </a:tr>
            </a:tbl>
          </a:graphicData>
        </a:graphic>
      </p:graphicFrame>
      <p:pic>
        <p:nvPicPr>
          <p:cNvPr id="18" name="Immagine 17">
            <a:extLst>
              <a:ext uri="{FF2B5EF4-FFF2-40B4-BE49-F238E27FC236}">
                <a16:creationId xmlns:a16="http://schemas.microsoft.com/office/drawing/2014/main" id="{DB3EB85A-4BDC-6B7A-36EE-67EE8C7190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b="4721"/>
          <a:stretch>
            <a:fillRect/>
          </a:stretch>
        </p:blipFill>
        <p:spPr>
          <a:xfrm>
            <a:off x="0" y="1479984"/>
            <a:ext cx="2182848" cy="3150581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DB9F05B9-B4ED-1178-7DA5-73035CFC7558}"/>
              </a:ext>
            </a:extLst>
          </p:cNvPr>
          <p:cNvSpPr/>
          <p:nvPr/>
        </p:nvSpPr>
        <p:spPr>
          <a:xfrm>
            <a:off x="1145152" y="1752718"/>
            <a:ext cx="2586496" cy="24923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1" name="Chart 168">
            <a:extLst>
              <a:ext uri="{FF2B5EF4-FFF2-40B4-BE49-F238E27FC236}">
                <a16:creationId xmlns:a16="http://schemas.microsoft.com/office/drawing/2014/main" id="{E5C33340-7CA0-AC92-1B91-382BE7C16519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8359834"/>
              </p:ext>
            </p:extLst>
          </p:nvPr>
        </p:nvGraphicFramePr>
        <p:xfrm>
          <a:off x="1296338" y="1878357"/>
          <a:ext cx="2284123" cy="235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623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F57A4-5DF6-C05F-C781-2E64A1FCC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ACF0376-0F74-44E8-BBA3-B84BB8A3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AE0624-155A-037E-30B6-160694C8DCB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B4B1E-271A-C7EB-C3FD-75348A78F6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D4EE5D-3736-1A77-68B1-F2C7214E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noProof="0"/>
              <a:t>Il futuro dopo la scuola</a:t>
            </a: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3113DAD-8475-FE84-DE09-836C4EB2F9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/>
              <a:t>Il futuro dopo la scuola per esempio non è, così scontato ed è un’incognita per un ragazzo su due studenti su tre non nascondono la preoccupazione di riuscire a trovare lavoro </a:t>
            </a:r>
          </a:p>
          <a:p>
            <a:pPr>
              <a:spcBef>
                <a:spcPts val="0"/>
              </a:spcBef>
            </a:pPr>
            <a:r>
              <a:rPr lang="it-IT" sz="1200"/>
              <a:t>Metà dei ragazzi tuttavia ha le idee chiare e si sta attrezzando per realizzarle</a:t>
            </a:r>
          </a:p>
          <a:p>
            <a:endParaRPr lang="it-IT" sz="1200"/>
          </a:p>
        </p:txBody>
      </p:sp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6DF6B17F-32AA-F51E-3F28-7A55DAD85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611533"/>
              </p:ext>
            </p:extLst>
          </p:nvPr>
        </p:nvGraphicFramePr>
        <p:xfrm>
          <a:off x="2073876" y="2036170"/>
          <a:ext cx="2852797" cy="279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D9E75D58-71F1-5A92-BCAD-0F60D528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53244"/>
              </p:ext>
            </p:extLst>
          </p:nvPr>
        </p:nvGraphicFramePr>
        <p:xfrm>
          <a:off x="2246178" y="2183933"/>
          <a:ext cx="1233804" cy="2495206"/>
        </p:xfrm>
        <a:graphic>
          <a:graphicData uri="http://schemas.openxmlformats.org/drawingml/2006/table">
            <a:tbl>
              <a:tblPr/>
              <a:tblGrid>
                <a:gridCol w="1233804">
                  <a:extLst>
                    <a:ext uri="{9D8B030D-6E8A-4147-A177-3AD203B41FA5}">
                      <a16:colId xmlns:a16="http://schemas.microsoft.com/office/drawing/2014/main" val="4007503230"/>
                    </a:ext>
                  </a:extLst>
                </a:gridCol>
              </a:tblGrid>
              <a:tr h="3564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Cercare subito un lavoro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20718"/>
                  </a:ext>
                </a:extLst>
              </a:tr>
              <a:tr h="3564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Continuare a studiare/</a:t>
                      </a:r>
                    </a:p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fare corsi 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460921"/>
                  </a:ext>
                </a:extLst>
              </a:tr>
              <a:tr h="3564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Provare a far partire </a:t>
                      </a:r>
                    </a:p>
                    <a:p>
                      <a:pPr algn="r" fontAlgn="b">
                        <a:buNone/>
                      </a:pPr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una mia attività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935303"/>
                  </a:ext>
                </a:extLst>
              </a:tr>
              <a:tr h="3564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Viaggiare per fare </a:t>
                      </a:r>
                    </a:p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nuove esperienze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350563"/>
                  </a:ext>
                </a:extLst>
              </a:tr>
              <a:tr h="3564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Andare all'estero per </a:t>
                      </a:r>
                    </a:p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perfezionare la lingua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089007"/>
                  </a:ext>
                </a:extLst>
              </a:tr>
              <a:tr h="3564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Vivere in un altro paese </a:t>
                      </a:r>
                    </a:p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facendo lavori saltuari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974116"/>
                  </a:ext>
                </a:extLst>
              </a:tr>
              <a:tr h="3564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Dedicarmi al volontariato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2022"/>
                  </a:ext>
                </a:extLst>
              </a:tr>
            </a:tbl>
          </a:graphicData>
        </a:graphic>
      </p:graphicFrame>
      <p:pic>
        <p:nvPicPr>
          <p:cNvPr id="25" name="Immagine 24">
            <a:extLst>
              <a:ext uri="{FF2B5EF4-FFF2-40B4-BE49-F238E27FC236}">
                <a16:creationId xmlns:a16="http://schemas.microsoft.com/office/drawing/2014/main" id="{19A51B93-D302-DC09-D9A3-FA06294693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9423" r="29858"/>
          <a:stretch/>
        </p:blipFill>
        <p:spPr>
          <a:xfrm flipH="1">
            <a:off x="-2" y="2229756"/>
            <a:ext cx="2203085" cy="2380693"/>
          </a:xfrm>
          <a:prstGeom prst="rect">
            <a:avLst/>
          </a:prstGeom>
        </p:spPr>
      </p:pic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30F09C9C-C9B0-937A-DA1A-8BED1673E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40982"/>
              </p:ext>
            </p:extLst>
          </p:nvPr>
        </p:nvGraphicFramePr>
        <p:xfrm>
          <a:off x="4187522" y="2024740"/>
          <a:ext cx="3067981" cy="279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A5E15925-E1F9-6D23-8AE5-9BEF7FC3C4B1}"/>
              </a:ext>
            </a:extLst>
          </p:cNvPr>
          <p:cNvSpPr/>
          <p:nvPr/>
        </p:nvSpPr>
        <p:spPr>
          <a:xfrm>
            <a:off x="3308940" y="1827047"/>
            <a:ext cx="1305347" cy="19343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PROGETTI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 LA SCUOLA 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81274C23-68D0-4A05-9D67-955E5E7A8A9B}"/>
              </a:ext>
            </a:extLst>
          </p:cNvPr>
          <p:cNvSpPr/>
          <p:nvPr/>
        </p:nvSpPr>
        <p:spPr>
          <a:xfrm>
            <a:off x="5721511" y="1811353"/>
            <a:ext cx="1305347" cy="20912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ATTIVITÀ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PROPEDEUTICHE 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A70511F-A27E-37DD-BC8F-883A3127F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785" t="4731" r="19495"/>
          <a:stretch>
            <a:fillRect/>
          </a:stretch>
        </p:blipFill>
        <p:spPr>
          <a:xfrm flipH="1">
            <a:off x="7057381" y="2241190"/>
            <a:ext cx="2086619" cy="2380693"/>
          </a:xfrm>
          <a:prstGeom prst="rect">
            <a:avLst/>
          </a:prstGeom>
        </p:spPr>
      </p:pic>
      <p:sp>
        <p:nvSpPr>
          <p:cNvPr id="30" name="Fumetto: rettangolo 16">
            <a:extLst>
              <a:ext uri="{FF2B5EF4-FFF2-40B4-BE49-F238E27FC236}">
                <a16:creationId xmlns:a16="http://schemas.microsoft.com/office/drawing/2014/main" id="{68F14781-18F2-0536-60E2-DC6D1CF0A91E}"/>
              </a:ext>
            </a:extLst>
          </p:cNvPr>
          <p:cNvSpPr/>
          <p:nvPr/>
        </p:nvSpPr>
        <p:spPr>
          <a:xfrm>
            <a:off x="7057381" y="1463040"/>
            <a:ext cx="1305347" cy="765985"/>
          </a:xfrm>
          <a:prstGeom prst="wedgeRectCallout">
            <a:avLst>
              <a:gd name="adj1" fmla="val 38645"/>
              <a:gd name="adj2" fmla="val 83915"/>
            </a:avLst>
          </a:prstGeom>
          <a:solidFill>
            <a:srgbClr val="F2F2F2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63%</a:t>
            </a:r>
            <a:br>
              <a:rPr kumimoji="0" lang="it-IT" sz="135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PREOCCUPATO </a:t>
            </a:r>
            <a:b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NON RIUSCIRE A TROVARE LAVORO</a:t>
            </a: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umetto: rettangolo 1">
            <a:extLst>
              <a:ext uri="{FF2B5EF4-FFF2-40B4-BE49-F238E27FC236}">
                <a16:creationId xmlns:a16="http://schemas.microsoft.com/office/drawing/2014/main" id="{BDBA0F4E-95D0-F2BC-89BF-33B4DD156A95}"/>
              </a:ext>
            </a:extLst>
          </p:cNvPr>
          <p:cNvSpPr/>
          <p:nvPr/>
        </p:nvSpPr>
        <p:spPr>
          <a:xfrm>
            <a:off x="897736" y="1444863"/>
            <a:ext cx="1305347" cy="765985"/>
          </a:xfrm>
          <a:prstGeom prst="wedgeRectCallout">
            <a:avLst>
              <a:gd name="adj1" fmla="val -38827"/>
              <a:gd name="adj2" fmla="val 80165"/>
            </a:avLst>
          </a:prstGeom>
          <a:solidFill>
            <a:srgbClr val="F2F2F2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0" cap="none" spc="0" normalizeH="0" baseline="0" noProof="0">
                <a:ln>
                  <a:noFill/>
                </a:ln>
                <a:solidFill>
                  <a:srgbClr val="0080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55%</a:t>
            </a:r>
            <a:br>
              <a:rPr kumimoji="0" lang="it-IT" sz="1350" b="1" i="0" u="none" strike="noStrike" kern="0" cap="none" spc="0" normalizeH="0" baseline="0" noProof="0">
                <a:ln>
                  <a:noFill/>
                </a:ln>
                <a:solidFill>
                  <a:srgbClr val="0080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050" b="1" i="0" u="none" strike="noStrike" kern="0" cap="none" spc="0" normalizeH="0" baseline="0" noProof="0">
                <a:ln>
                  <a:noFill/>
                </a:ln>
                <a:solidFill>
                  <a:srgbClr val="0080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 LE IDEE CHIARE </a:t>
            </a:r>
            <a:r>
              <a:rPr kumimoji="0" lang="it-IT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 PROPRIO FUTURO DOPO LA SCUOLA</a:t>
            </a:r>
            <a:endParaRPr kumimoji="0" lang="it-IT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81BA3830-B488-D16A-89F6-588F6C91E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88636"/>
              </p:ext>
            </p:extLst>
          </p:nvPr>
        </p:nvGraphicFramePr>
        <p:xfrm>
          <a:off x="4534574" y="2181372"/>
          <a:ext cx="1233804" cy="2536572"/>
        </p:xfrm>
        <a:graphic>
          <a:graphicData uri="http://schemas.openxmlformats.org/drawingml/2006/table">
            <a:tbl>
              <a:tblPr/>
              <a:tblGrid>
                <a:gridCol w="1233804">
                  <a:extLst>
                    <a:ext uri="{9D8B030D-6E8A-4147-A177-3AD203B41FA5}">
                      <a16:colId xmlns:a16="http://schemas.microsoft.com/office/drawing/2014/main" val="4007503230"/>
                    </a:ext>
                  </a:extLst>
                </a:gridCol>
              </a:tblGrid>
              <a:tr h="35661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Raccolgo info che mi possono servire	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320718"/>
                  </a:ext>
                </a:extLst>
              </a:tr>
              <a:tr h="3633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confronto </a:t>
                      </a:r>
                    </a:p>
                    <a:p>
                      <a:pPr algn="r"/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altri ragazzi 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392424"/>
                  </a:ext>
                </a:extLst>
              </a:tr>
              <a:tr h="3633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Faccio lavori occasionali </a:t>
                      </a:r>
                    </a:p>
                    <a:p>
                      <a:pPr algn="r"/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fare esperienza 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23908"/>
                  </a:ext>
                </a:extLst>
              </a:tr>
              <a:tr h="3633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Seguo sui social le storie </a:t>
                      </a:r>
                    </a:p>
                    <a:p>
                      <a:pPr algn="r"/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altre persone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023770"/>
                  </a:ext>
                </a:extLst>
              </a:tr>
              <a:tr h="3633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Cerco di far conoscere quello che faccio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995384"/>
                  </a:ext>
                </a:extLst>
              </a:tr>
              <a:tr h="3633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Seguo corsi fuori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dalla scuola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958190"/>
                  </a:ext>
                </a:extLst>
              </a:tr>
              <a:tr h="36332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Seguo tutorial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line </a:t>
                      </a:r>
                    </a:p>
                  </a:txBody>
                  <a:tcPr marL="5715" marR="5715" marT="571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6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97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4CC48-0446-C786-A961-B43338F8F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6B06405-9A40-A6C6-FACB-BD234A06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F0587A-F8CD-83E5-A651-C6523C41DA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529D71-8290-8FF9-FDB5-C1FA54EC95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2BB9F7-FBC6-6836-5C62-A74FEE96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noProof="0"/>
              <a:t>Essere giovani lavoratori oggi in </a:t>
            </a:r>
            <a:r>
              <a:rPr lang="it-IT"/>
              <a:t>L</a:t>
            </a:r>
            <a:r>
              <a:rPr lang="it-IT" b="1" noProof="0" err="1"/>
              <a:t>ombardia</a:t>
            </a: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28157DD-31D1-E006-D8D2-415DD741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/>
              <a:t>I giovani che sono già entrati nel mondo del lavoro ne danno una valutazione positiva.              </a:t>
            </a:r>
          </a:p>
          <a:p>
            <a:pPr>
              <a:spcBef>
                <a:spcPts val="0"/>
              </a:spcBef>
            </a:pPr>
            <a:r>
              <a:rPr lang="it-IT" sz="1200"/>
              <a:t>Tra gli insoddisfatti, oltre alla percezione di una retribuzione non adeguata, emerge il tema della scarsa realizzazione </a:t>
            </a:r>
          </a:p>
          <a:p>
            <a:endParaRPr lang="it-IT" sz="1200"/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E2823E55-118A-1F97-1860-E35952EDA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510284"/>
              </p:ext>
            </p:extLst>
          </p:nvPr>
        </p:nvGraphicFramePr>
        <p:xfrm>
          <a:off x="3687097" y="2758058"/>
          <a:ext cx="5206180" cy="20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3102582A-242F-A313-E770-0365CC5CF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44098"/>
              </p:ext>
            </p:extLst>
          </p:nvPr>
        </p:nvGraphicFramePr>
        <p:xfrm>
          <a:off x="2862528" y="2513092"/>
          <a:ext cx="1571718" cy="75926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309423">
                  <a:extLst>
                    <a:ext uri="{9D8B030D-6E8A-4147-A177-3AD203B41FA5}">
                      <a16:colId xmlns:a16="http://schemas.microsoft.com/office/drawing/2014/main" val="583255867"/>
                    </a:ext>
                  </a:extLst>
                </a:gridCol>
                <a:gridCol w="262295">
                  <a:extLst>
                    <a:ext uri="{9D8B030D-6E8A-4147-A177-3AD203B41FA5}">
                      <a16:colId xmlns:a16="http://schemas.microsoft.com/office/drawing/2014/main" val="792983360"/>
                    </a:ext>
                  </a:extLst>
                </a:gridCol>
              </a:tblGrid>
              <a:tr h="18785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A tempo indeterminato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92783980"/>
                  </a:ext>
                </a:extLst>
              </a:tr>
              <a:tr h="18785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A tempo determinato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18%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2593966"/>
                  </a:ext>
                </a:extLst>
              </a:tr>
              <a:tr h="18785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Apprendistato/stage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7%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68494004"/>
                  </a:ext>
                </a:extLst>
              </a:tr>
              <a:tr h="19568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Partita IVA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70631493"/>
                  </a:ext>
                </a:extLst>
              </a:tr>
            </a:tbl>
          </a:graphicData>
        </a:graphic>
      </p:graphicFrame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491DEB19-1DE0-2347-8873-DA0ADC310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71678"/>
              </p:ext>
            </p:extLst>
          </p:nvPr>
        </p:nvGraphicFramePr>
        <p:xfrm>
          <a:off x="2862528" y="3382615"/>
          <a:ext cx="1571717" cy="1213551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309422">
                  <a:extLst>
                    <a:ext uri="{9D8B030D-6E8A-4147-A177-3AD203B41FA5}">
                      <a16:colId xmlns:a16="http://schemas.microsoft.com/office/drawing/2014/main" val="583255867"/>
                    </a:ext>
                  </a:extLst>
                </a:gridCol>
                <a:gridCol w="262295">
                  <a:extLst>
                    <a:ext uri="{9D8B030D-6E8A-4147-A177-3AD203B41FA5}">
                      <a16:colId xmlns:a16="http://schemas.microsoft.com/office/drawing/2014/main" val="792983360"/>
                    </a:ext>
                  </a:extLst>
                </a:gridCol>
              </a:tblGrid>
              <a:tr h="18785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Impiegato/Quadro/Dirigente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49%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92783980"/>
                  </a:ext>
                </a:extLst>
              </a:tr>
              <a:tr h="18785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Insegnante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2593966"/>
                  </a:ext>
                </a:extLst>
              </a:tr>
              <a:tr h="18785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Operaio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68494004"/>
                  </a:ext>
                </a:extLst>
              </a:tr>
              <a:tr h="19568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Libero Professionista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70631493"/>
                  </a:ext>
                </a:extLst>
              </a:tr>
              <a:tr h="19568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Commerciante/Negoziante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842828091"/>
                  </a:ext>
                </a:extLst>
              </a:tr>
              <a:tr h="25860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5725" indent="0" algn="l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Imprenditore/Lavoratore autonomo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it-IT" sz="7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it-IT" sz="7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34188199"/>
                  </a:ext>
                </a:extLst>
              </a:tr>
            </a:tbl>
          </a:graphicData>
        </a:graphic>
      </p:graphicFrame>
      <p:sp>
        <p:nvSpPr>
          <p:cNvPr id="24" name="Rettangolo 23">
            <a:extLst>
              <a:ext uri="{FF2B5EF4-FFF2-40B4-BE49-F238E27FC236}">
                <a16:creationId xmlns:a16="http://schemas.microsoft.com/office/drawing/2014/main" id="{83724E72-BC34-4FDF-AB2D-D11F4F61A690}"/>
              </a:ext>
            </a:extLst>
          </p:cNvPr>
          <p:cNvSpPr/>
          <p:nvPr/>
        </p:nvSpPr>
        <p:spPr>
          <a:xfrm>
            <a:off x="7275994" y="2215596"/>
            <a:ext cx="1091146" cy="52979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A5E5EA5-9CDB-A4CC-D310-9DDF3B527EF7}"/>
              </a:ext>
            </a:extLst>
          </p:cNvPr>
          <p:cNvSpPr/>
          <p:nvPr/>
        </p:nvSpPr>
        <p:spPr>
          <a:xfrm>
            <a:off x="7339182" y="2229358"/>
            <a:ext cx="966021" cy="234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INSODDISFATTI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DB2226D-2021-DC86-307F-93985E023934}"/>
              </a:ext>
            </a:extLst>
          </p:cNvPr>
          <p:cNvSpPr/>
          <p:nvPr/>
        </p:nvSpPr>
        <p:spPr>
          <a:xfrm>
            <a:off x="7415172" y="2448604"/>
            <a:ext cx="814042" cy="234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21%</a:t>
            </a:r>
          </a:p>
        </p:txBody>
      </p:sp>
      <p:pic>
        <p:nvPicPr>
          <p:cNvPr id="27" name="Picture 2" descr="Questionario soddisfazione dipendenti: la guida - App MyNet">
            <a:extLst>
              <a:ext uri="{FF2B5EF4-FFF2-40B4-BE49-F238E27FC236}">
                <a16:creationId xmlns:a16="http://schemas.microsoft.com/office/drawing/2014/main" id="{3AE0B22D-7275-64C0-06FD-4565CE713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7450"/>
          <a:stretch>
            <a:fillRect/>
          </a:stretch>
        </p:blipFill>
        <p:spPr bwMode="auto">
          <a:xfrm>
            <a:off x="5728916" y="1611774"/>
            <a:ext cx="729000" cy="729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Chart 168">
            <a:extLst>
              <a:ext uri="{FF2B5EF4-FFF2-40B4-BE49-F238E27FC236}">
                <a16:creationId xmlns:a16="http://schemas.microsoft.com/office/drawing/2014/main" id="{3A2E13F6-F06D-9B48-3A5A-846858B0EF03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4371499"/>
              </p:ext>
            </p:extLst>
          </p:nvPr>
        </p:nvGraphicFramePr>
        <p:xfrm>
          <a:off x="4718978" y="1235877"/>
          <a:ext cx="2739963" cy="173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0217E478-B941-D6F1-67AD-337176715A0A}"/>
              </a:ext>
            </a:extLst>
          </p:cNvPr>
          <p:cNvSpPr/>
          <p:nvPr/>
        </p:nvSpPr>
        <p:spPr>
          <a:xfrm>
            <a:off x="7352777" y="1441402"/>
            <a:ext cx="966021" cy="234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0" cap="none" spc="0" normalizeH="0" baseline="0" noProof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SODDISFATTI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D88A8CB-8EA3-5462-9797-22F60CCA8B1B}"/>
              </a:ext>
            </a:extLst>
          </p:cNvPr>
          <p:cNvSpPr/>
          <p:nvPr/>
        </p:nvSpPr>
        <p:spPr>
          <a:xfrm>
            <a:off x="7428767" y="1660648"/>
            <a:ext cx="814042" cy="234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743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79%</a:t>
            </a:r>
          </a:p>
        </p:txBody>
      </p:sp>
      <p:sp>
        <p:nvSpPr>
          <p:cNvPr id="31" name="Connettore pagina esterna 30">
            <a:extLst>
              <a:ext uri="{FF2B5EF4-FFF2-40B4-BE49-F238E27FC236}">
                <a16:creationId xmlns:a16="http://schemas.microsoft.com/office/drawing/2014/main" id="{CF4E5796-6AFB-6D01-4670-5CFA97299650}"/>
              </a:ext>
            </a:extLst>
          </p:cNvPr>
          <p:cNvSpPr/>
          <p:nvPr/>
        </p:nvSpPr>
        <p:spPr>
          <a:xfrm>
            <a:off x="2871069" y="1455755"/>
            <a:ext cx="1542294" cy="900625"/>
          </a:xfrm>
          <a:prstGeom prst="flowChartOffpageConnector">
            <a:avLst/>
          </a:prstGeom>
          <a:solidFill>
            <a:srgbClr val="00803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64%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uno lavoratore</a:t>
            </a:r>
          </a:p>
        </p:txBody>
      </p:sp>
      <p:pic>
        <p:nvPicPr>
          <p:cNvPr id="32" name="Immagine 31" descr="Colleghi al tavolo della conferenza">
            <a:extLst>
              <a:ext uri="{FF2B5EF4-FFF2-40B4-BE49-F238E27FC236}">
                <a16:creationId xmlns:a16="http://schemas.microsoft.com/office/drawing/2014/main" id="{169D2592-1191-5346-6086-68C3FDEF06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5" r="27413"/>
          <a:stretch>
            <a:fillRect/>
          </a:stretch>
        </p:blipFill>
        <p:spPr>
          <a:xfrm>
            <a:off x="0" y="1339701"/>
            <a:ext cx="2438400" cy="3307321"/>
          </a:xfrm>
          <a:prstGeom prst="rect">
            <a:avLst/>
          </a:prstGeom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8629A979-9C58-6AE8-F618-B0338280D32D}"/>
              </a:ext>
            </a:extLst>
          </p:cNvPr>
          <p:cNvSpPr/>
          <p:nvPr/>
        </p:nvSpPr>
        <p:spPr>
          <a:xfrm>
            <a:off x="7275994" y="1417121"/>
            <a:ext cx="1091146" cy="529795"/>
          </a:xfrm>
          <a:prstGeom prst="rect">
            <a:avLst/>
          </a:prstGeom>
          <a:noFill/>
          <a:ln w="12700" cap="flat" cmpd="sng" algn="ctr">
            <a:solidFill>
              <a:srgbClr val="00713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ccia in giù 30">
            <a:extLst>
              <a:ext uri="{FF2B5EF4-FFF2-40B4-BE49-F238E27FC236}">
                <a16:creationId xmlns:a16="http://schemas.microsoft.com/office/drawing/2014/main" id="{E355F148-2CA1-F912-8223-EA5C27C5E285}"/>
              </a:ext>
            </a:extLst>
          </p:cNvPr>
          <p:cNvSpPr/>
          <p:nvPr/>
        </p:nvSpPr>
        <p:spPr>
          <a:xfrm>
            <a:off x="7399004" y="2487446"/>
            <a:ext cx="197647" cy="197879"/>
          </a:xfrm>
          <a:prstGeom prst="downArrow">
            <a:avLst>
              <a:gd name="adj1" fmla="val 50000"/>
              <a:gd name="adj2" fmla="val 87821"/>
            </a:avLst>
          </a:prstGeom>
          <a:solidFill>
            <a:srgbClr val="E291B5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64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B7D6A-0EF6-1A1F-D983-265A76E8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6CC79-EC2B-942F-39EB-BD7D37F5E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02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26E76-57E5-7D59-CDC2-3AA6F526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67D364-6CAB-6F8D-4036-BA7EEABB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E9DB0D-B223-4118-DF1F-D973E9E4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90B32B-73CE-CE29-E923-3E3C1FF8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L’approccio complessivo nei confronti del lavoro</a:t>
            </a:r>
          </a:p>
        </p:txBody>
      </p:sp>
    </p:spTree>
    <p:extLst>
      <p:ext uri="{BB962C8B-B14F-4D97-AF65-F5344CB8AC3E}">
        <p14:creationId xmlns:p14="http://schemas.microsoft.com/office/powerpoint/2010/main" val="1046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51606-6DC7-F35A-815C-5C35367E4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59FF58A-688C-EF84-F18C-67A5F633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1D85C9-F4E9-6946-22A1-91C4129FCD4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DE23E2-B2E1-EDC6-1577-93EA5C1EE1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019FCB-D760-2197-FFC3-D6073B90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noProof="0"/>
              <a:t>Cosa </a:t>
            </a:r>
            <a:r>
              <a:rPr lang="it-IT" b="1"/>
              <a:t>cercano nel lavoro i giovani lombardi di oggi: non solo soldi</a:t>
            </a: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6459932-A708-5E2D-C15B-C1C1892FFC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/>
              <a:t>La retribuzione è, infatti, una condizione necessaria, ma non sufficiente. Contano anche l’ambiente e le prospettive di crescita, come professionista e come persona</a:t>
            </a:r>
          </a:p>
          <a:p>
            <a:pPr>
              <a:spcBef>
                <a:spcPts val="0"/>
              </a:spcBef>
            </a:pPr>
            <a:endParaRPr lang="it-IT" sz="12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7C1304-F304-4D15-9A23-DDBEF53D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b="20772"/>
          <a:stretch>
            <a:fillRect/>
          </a:stretch>
        </p:blipFill>
        <p:spPr>
          <a:xfrm>
            <a:off x="-24289" y="1367336"/>
            <a:ext cx="9144000" cy="3776959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EEAFB017-5499-BAF5-45EB-ED18AD349D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5149721"/>
                  </p:ext>
                </p:extLst>
              </p:nvPr>
            </p:nvGraphicFramePr>
            <p:xfrm>
              <a:off x="4030898" y="1524794"/>
              <a:ext cx="2359017" cy="31788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Grafico 6">
                <a:extLst>
                  <a:ext uri="{FF2B5EF4-FFF2-40B4-BE49-F238E27FC236}">
                    <a16:creationId xmlns:a16="http://schemas.microsoft.com/office/drawing/2014/main" id="{EEAFB017-5499-BAF5-45EB-ED18AD349D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0898" y="1524794"/>
                <a:ext cx="2359017" cy="317887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3C82AE2-19BB-51E4-F1A9-383BA63E9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47936"/>
              </p:ext>
            </p:extLst>
          </p:nvPr>
        </p:nvGraphicFramePr>
        <p:xfrm>
          <a:off x="1247555" y="1534954"/>
          <a:ext cx="2725002" cy="3170684"/>
        </p:xfrm>
        <a:graphic>
          <a:graphicData uri="http://schemas.openxmlformats.org/drawingml/2006/table">
            <a:tbl>
              <a:tblPr/>
              <a:tblGrid>
                <a:gridCol w="2725002">
                  <a:extLst>
                    <a:ext uri="{9D8B030D-6E8A-4147-A177-3AD203B41FA5}">
                      <a16:colId xmlns:a16="http://schemas.microsoft.com/office/drawing/2014/main" val="1583775"/>
                    </a:ext>
                  </a:extLst>
                </a:gridCol>
              </a:tblGrid>
              <a:tr h="37063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Stipendio, soldi, remunerazione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38992"/>
                  </a:ext>
                </a:extLst>
              </a:tr>
              <a:tr h="527331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Ambiente positivo, buon rapporto con </a:t>
                      </a:r>
                    </a:p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colleghi, tranquillità relazionale, armonia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806360"/>
                  </a:ext>
                </a:extLst>
              </a:tr>
              <a:tr h="3787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Rispetto-correttezza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48521"/>
                  </a:ext>
                </a:extLst>
              </a:tr>
              <a:tr h="3787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Soddisfazione-passione-autorealizzazione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01126"/>
                  </a:ext>
                </a:extLst>
              </a:tr>
              <a:tr h="3787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Collaborazione, cooperazione tra team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3304"/>
                  </a:ext>
                </a:extLst>
              </a:tr>
              <a:tr h="3787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Stabilità, sicurezza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23341"/>
                  </a:ext>
                </a:extLst>
              </a:tr>
              <a:tr h="3787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Flessibilità, orari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90500"/>
                  </a:ext>
                </a:extLst>
              </a:tr>
              <a:tr h="3787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Formazione, esperienza</a:t>
                      </a:r>
                    </a:p>
                  </a:txBody>
                  <a:tcPr marL="4496" marR="4496" marT="44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8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37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80F04-2FC2-F103-9364-12443C12A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1FD76C-86BC-926B-8307-00CF7E3F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CDDFC-C79D-B5EA-293C-6420130FF4B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/>
              <a:t>30 settembre 2025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9A8115-7985-2073-FF8E-87F80C3898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Giovani e autoimprenditorialità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28704B-5092-EE1F-51EC-4D186FD5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/>
              <a:t>Fattori critici di successo nel lavoro: la top </a:t>
            </a:r>
            <a:r>
              <a:rPr lang="it-IT" sz="1800" b="1" err="1"/>
              <a:t>five</a:t>
            </a:r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C6BCCA4-7150-D6C3-F920-48AFA00A8B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312" y="772457"/>
            <a:ext cx="8218488" cy="398463"/>
          </a:xfrm>
        </p:spPr>
        <p:txBody>
          <a:bodyPr/>
          <a:lstStyle/>
          <a:p>
            <a:r>
              <a:rPr lang="it-IT" sz="1200">
                <a:latin typeface="+mj-lt"/>
              </a:rPr>
              <a:t>Impegno e relazione basati su competenze e conoscenze. Per un giovane su quattro anche vivere in regione</a:t>
            </a:r>
          </a:p>
          <a:p>
            <a:endParaRPr lang="it-IT" sz="1200"/>
          </a:p>
        </p:txBody>
      </p:sp>
      <p:pic>
        <p:nvPicPr>
          <p:cNvPr id="6" name="Picture 2" descr="COMUNICAZIONE NITRATI 2021: DETERMINAZIONI DI REGIONE LOMBARDIA -  Confagricoltura Pavia">
            <a:extLst>
              <a:ext uri="{FF2B5EF4-FFF2-40B4-BE49-F238E27FC236}">
                <a16:creationId xmlns:a16="http://schemas.microsoft.com/office/drawing/2014/main" id="{EE87EE35-4B6F-2DEF-FB63-7C08D7C6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28" y="1845564"/>
            <a:ext cx="781567" cy="6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B9E5341F-8E31-E9C0-496F-64D7AC065FF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457373" y="1265183"/>
            <a:ext cx="144463" cy="3105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8">
              <a:defRPr/>
            </a:pPr>
            <a:endParaRPr lang="en-US" sz="18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Triangolo rettangolo 7">
            <a:extLst>
              <a:ext uri="{FF2B5EF4-FFF2-40B4-BE49-F238E27FC236}">
                <a16:creationId xmlns:a16="http://schemas.microsoft.com/office/drawing/2014/main" id="{2852940D-F371-E4CA-A432-1A652936098F}"/>
              </a:ext>
            </a:extLst>
          </p:cNvPr>
          <p:cNvSpPr/>
          <p:nvPr/>
        </p:nvSpPr>
        <p:spPr bwMode="gray">
          <a:xfrm flipH="1">
            <a:off x="1404329" y="1394266"/>
            <a:ext cx="4948055" cy="3004779"/>
          </a:xfrm>
          <a:prstGeom prst="rtTriangle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defRPr/>
            </a:pPr>
            <a:endParaRPr lang="it-IT" sz="12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7A7244E-555F-6AEF-84A0-25B5DC8098E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45287" y="1567021"/>
            <a:ext cx="146538" cy="2882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8">
              <a:defRPr/>
            </a:pPr>
            <a:endParaRPr lang="en-US" sz="18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D51E910-608A-4E05-057D-B10B91EC739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489686" y="1567021"/>
            <a:ext cx="146538" cy="2882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8">
              <a:defRPr/>
            </a:pPr>
            <a:endParaRPr lang="en-US" sz="18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FB93176-BFF5-D2B3-1A84-351394CDE1D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352919" y="1567021"/>
            <a:ext cx="146538" cy="2882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8">
              <a:defRPr/>
            </a:pPr>
            <a:endParaRPr lang="en-US" sz="1800" ker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6346382-C038-49EE-5DCF-81B9DE29C530}"/>
              </a:ext>
            </a:extLst>
          </p:cNvPr>
          <p:cNvGrpSpPr/>
          <p:nvPr/>
        </p:nvGrpSpPr>
        <p:grpSpPr>
          <a:xfrm>
            <a:off x="5992368" y="4031307"/>
            <a:ext cx="360390" cy="360050"/>
            <a:chOff x="535632" y="5954696"/>
            <a:chExt cx="480520" cy="480067"/>
          </a:xfrm>
        </p:grpSpPr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28DCD83B-D131-9EED-DC3F-BC746A9285D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535632" y="5954696"/>
              <a:ext cx="480520" cy="48006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8">
                <a:defRPr/>
              </a:pPr>
              <a:endParaRPr lang="en-US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9D7B988-67B1-91B7-5AC0-A98C2A0766A2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536848" y="6050709"/>
              <a:ext cx="384000" cy="384000"/>
            </a:xfrm>
            <a:prstGeom prst="rect">
              <a:avLst/>
            </a:prstGeom>
            <a:solidFill>
              <a:srgbClr val="264283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8">
                <a:defRPr/>
              </a:pPr>
              <a:r>
                <a:rPr lang="en-US" b="1" kern="0">
                  <a:solidFill>
                    <a:srgbClr val="FFFF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16FBD8A-75D5-0101-515D-FA1542E48D2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39904" y="4031307"/>
            <a:ext cx="363824" cy="363110"/>
            <a:chOff x="2081378" y="5943473"/>
            <a:chExt cx="485098" cy="484146"/>
          </a:xfrm>
        </p:grpSpPr>
        <p:sp>
          <p:nvSpPr>
            <p:cNvPr id="17" name="Rechteck 11">
              <a:extLst>
                <a:ext uri="{FF2B5EF4-FFF2-40B4-BE49-F238E27FC236}">
                  <a16:creationId xmlns:a16="http://schemas.microsoft.com/office/drawing/2014/main" id="{F0B9F03A-3C21-E4FF-ED81-61B028C257F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2085956" y="5943473"/>
              <a:ext cx="480520" cy="48006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8">
                <a:defRPr/>
              </a:pPr>
              <a:endParaRPr lang="en-US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77CED6BD-6BC7-139B-EBC3-77F4758843F3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081378" y="6043619"/>
              <a:ext cx="384000" cy="384000"/>
            </a:xfrm>
            <a:prstGeom prst="rect">
              <a:avLst/>
            </a:prstGeom>
            <a:solidFill>
              <a:srgbClr val="264283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8">
                <a:defRPr/>
              </a:pPr>
              <a:r>
                <a:rPr lang="en-US" b="1" kern="0">
                  <a:solidFill>
                    <a:srgbClr val="FFFF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9" name="Rechteck 11">
            <a:extLst>
              <a:ext uri="{FF2B5EF4-FFF2-40B4-BE49-F238E27FC236}">
                <a16:creationId xmlns:a16="http://schemas.microsoft.com/office/drawing/2014/main" id="{7D3942D6-315E-9D80-BD31-F934675E0164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3984387" y="4038996"/>
            <a:ext cx="360390" cy="360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CDA63B2-1521-EFE1-7108-ED8F6E019F2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987062" y="4111423"/>
            <a:ext cx="288000" cy="288000"/>
          </a:xfrm>
          <a:prstGeom prst="rect">
            <a:avLst/>
          </a:prstGeom>
          <a:solidFill>
            <a:srgbClr val="A2AD00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lang="en-US" b="1" kern="0">
                <a:solidFill>
                  <a:srgbClr val="FFFF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1" name="Rechteck 17">
            <a:extLst>
              <a:ext uri="{FF2B5EF4-FFF2-40B4-BE49-F238E27FC236}">
                <a16:creationId xmlns:a16="http://schemas.microsoft.com/office/drawing/2014/main" id="{E5CA17BB-1781-276A-D60E-72EBAA1D6F14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126899" y="4039185"/>
            <a:ext cx="360390" cy="360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lang="en-US" sz="16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37D5DFBF-9164-AE95-7ED3-2D0547615DE4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26899" y="4108356"/>
            <a:ext cx="288000" cy="288000"/>
          </a:xfrm>
          <a:prstGeom prst="rect">
            <a:avLst/>
          </a:prstGeom>
          <a:solidFill>
            <a:srgbClr val="C1BB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lang="en-US" b="1" kern="0">
                <a:solidFill>
                  <a:srgbClr val="FFFFFF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3" name="Rechteck 17">
            <a:extLst>
              <a:ext uri="{FF2B5EF4-FFF2-40B4-BE49-F238E27FC236}">
                <a16:creationId xmlns:a16="http://schemas.microsoft.com/office/drawing/2014/main" id="{6CF19CCF-09E0-5A30-868B-222CB616A0A1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2376036" y="4038276"/>
            <a:ext cx="360390" cy="3600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lang="en-US" sz="16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E02737FA-1566-A603-4707-A6182716CD50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376036" y="4108770"/>
            <a:ext cx="288000" cy="288000"/>
          </a:xfrm>
          <a:prstGeom prst="rect">
            <a:avLst/>
          </a:prstGeom>
          <a:solidFill>
            <a:srgbClr val="9B1F23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lang="en-US" b="1" kern="0">
                <a:solidFill>
                  <a:srgbClr val="FFFFFF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4EBB363-7681-485E-BB5E-944ED016E7D2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299973" y="1567021"/>
            <a:ext cx="146538" cy="2882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8">
              <a:defRPr/>
            </a:pPr>
            <a:endParaRPr lang="en-US" sz="18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88FCB4F-142C-5FA9-4D38-EF9A6118B872}"/>
              </a:ext>
            </a:extLst>
          </p:cNvPr>
          <p:cNvSpPr txBox="1"/>
          <p:nvPr/>
        </p:nvSpPr>
        <p:spPr>
          <a:xfrm>
            <a:off x="2671335" y="2944597"/>
            <a:ext cx="916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800" b="1">
                <a:solidFill>
                  <a:srgbClr val="000000"/>
                </a:solidFill>
              </a:rPr>
              <a:t>CONOSCENZA LINGUE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361FB65-6A3C-FFA1-089C-5FB8EA908749}"/>
              </a:ext>
            </a:extLst>
          </p:cNvPr>
          <p:cNvSpPr txBox="1"/>
          <p:nvPr/>
        </p:nvSpPr>
        <p:spPr>
          <a:xfrm>
            <a:off x="5345928" y="1222738"/>
            <a:ext cx="1062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it-IT" sz="1400" b="1">
                <a:solidFill>
                  <a:srgbClr val="000000"/>
                </a:solidFill>
              </a:rPr>
              <a:t>IMPEGNO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2BEA842-E510-84B6-8720-D28CAAF8CA51}"/>
              </a:ext>
            </a:extLst>
          </p:cNvPr>
          <p:cNvSpPr txBox="1"/>
          <p:nvPr/>
        </p:nvSpPr>
        <p:spPr>
          <a:xfrm>
            <a:off x="4232783" y="1756594"/>
            <a:ext cx="12068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100" b="1">
                <a:solidFill>
                  <a:srgbClr val="000000"/>
                </a:solidFill>
              </a:rPr>
              <a:t>CAPACITÀ RELAZIONALI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C838190-BFAA-6C3F-AC9D-A1A74BD49608}"/>
              </a:ext>
            </a:extLst>
          </p:cNvPr>
          <p:cNvSpPr txBox="1"/>
          <p:nvPr/>
        </p:nvSpPr>
        <p:spPr>
          <a:xfrm>
            <a:off x="3364572" y="2480033"/>
            <a:ext cx="12068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it-IT" sz="1000" b="1">
                <a:solidFill>
                  <a:srgbClr val="000000"/>
                </a:solidFill>
              </a:rPr>
              <a:t>COMPETENZA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31598BF-0015-4E3C-796C-8E98E0A4437E}"/>
              </a:ext>
            </a:extLst>
          </p:cNvPr>
          <p:cNvSpPr txBox="1"/>
          <p:nvPr/>
        </p:nvSpPr>
        <p:spPr>
          <a:xfrm>
            <a:off x="1964917" y="3333267"/>
            <a:ext cx="882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it-IT" sz="800" b="1">
                <a:solidFill>
                  <a:srgbClr val="000000"/>
                </a:solidFill>
              </a:rPr>
              <a:t>CONTATTI/</a:t>
            </a:r>
          </a:p>
          <a:p>
            <a:pPr algn="l" fontAlgn="b"/>
            <a:r>
              <a:rPr lang="it-IT" sz="800" b="1">
                <a:solidFill>
                  <a:srgbClr val="000000"/>
                </a:solidFill>
              </a:rPr>
              <a:t>REFERENZE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93673BE-3169-677F-D76C-5A269A935FD0}"/>
              </a:ext>
            </a:extLst>
          </p:cNvPr>
          <p:cNvSpPr txBox="1"/>
          <p:nvPr/>
        </p:nvSpPr>
        <p:spPr>
          <a:xfrm>
            <a:off x="5560181" y="1816195"/>
            <a:ext cx="64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b="1">
                <a:solidFill>
                  <a:srgbClr val="264283"/>
                </a:solidFill>
              </a:rPr>
              <a:t>58%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B539238-0591-58E1-58F8-1D58CC36799D}"/>
              </a:ext>
            </a:extLst>
          </p:cNvPr>
          <p:cNvSpPr txBox="1"/>
          <p:nvPr/>
        </p:nvSpPr>
        <p:spPr>
          <a:xfrm>
            <a:off x="4599567" y="2339617"/>
            <a:ext cx="64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b="1">
                <a:solidFill>
                  <a:srgbClr val="95ACE0"/>
                </a:solidFill>
              </a:rPr>
              <a:t>50%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C096EEC-2499-775B-E8CD-B9EFF08DC21F}"/>
              </a:ext>
            </a:extLst>
          </p:cNvPr>
          <p:cNvSpPr txBox="1"/>
          <p:nvPr/>
        </p:nvSpPr>
        <p:spPr>
          <a:xfrm>
            <a:off x="3699511" y="2871291"/>
            <a:ext cx="64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800" b="1">
                <a:solidFill>
                  <a:srgbClr val="7A8200"/>
                </a:solidFill>
              </a:rPr>
              <a:t>48%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6A0D755-63A5-1F04-AF5E-D047A30C2FCE}"/>
              </a:ext>
            </a:extLst>
          </p:cNvPr>
          <p:cNvSpPr txBox="1"/>
          <p:nvPr/>
        </p:nvSpPr>
        <p:spPr>
          <a:xfrm>
            <a:off x="2890691" y="3397148"/>
            <a:ext cx="64419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500" b="1">
                <a:solidFill>
                  <a:srgbClr val="C1BB00"/>
                </a:solidFill>
              </a:rPr>
              <a:t>43%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4B7094F-024C-3DA6-0B34-6D82C190E02E}"/>
              </a:ext>
            </a:extLst>
          </p:cNvPr>
          <p:cNvSpPr txBox="1"/>
          <p:nvPr/>
        </p:nvSpPr>
        <p:spPr>
          <a:xfrm>
            <a:off x="2203570" y="3745416"/>
            <a:ext cx="64419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it-IT" sz="1500" b="1">
                <a:solidFill>
                  <a:srgbClr val="E99396"/>
                </a:solidFill>
              </a:rPr>
              <a:t>40%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81376AB8-FF51-22D5-0FCB-5EE45ECD125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6051" b="7805"/>
          <a:stretch>
            <a:fillRect/>
          </a:stretch>
        </p:blipFill>
        <p:spPr>
          <a:xfrm>
            <a:off x="6709019" y="3482793"/>
            <a:ext cx="1793315" cy="1002107"/>
          </a:xfrm>
          <a:prstGeom prst="rect">
            <a:avLst/>
          </a:prstGeom>
        </p:spPr>
      </p:pic>
      <p:graphicFrame>
        <p:nvGraphicFramePr>
          <p:cNvPr id="37" name="Grafico 36">
            <a:extLst>
              <a:ext uri="{FF2B5EF4-FFF2-40B4-BE49-F238E27FC236}">
                <a16:creationId xmlns:a16="http://schemas.microsoft.com/office/drawing/2014/main" id="{070D27BF-ACD1-A34F-B015-19783E522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064995"/>
              </p:ext>
            </p:extLst>
          </p:nvPr>
        </p:nvGraphicFramePr>
        <p:xfrm>
          <a:off x="550126" y="1344131"/>
          <a:ext cx="2432789" cy="166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8" name="Rettangolo 37">
            <a:extLst>
              <a:ext uri="{FF2B5EF4-FFF2-40B4-BE49-F238E27FC236}">
                <a16:creationId xmlns:a16="http://schemas.microsoft.com/office/drawing/2014/main" id="{9B5F380A-A0E3-D9E5-0B11-4C7C5D5CF954}"/>
              </a:ext>
            </a:extLst>
          </p:cNvPr>
          <p:cNvSpPr/>
          <p:nvPr/>
        </p:nvSpPr>
        <p:spPr>
          <a:xfrm>
            <a:off x="1396665" y="2247452"/>
            <a:ext cx="761658" cy="227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500">
                <a:solidFill>
                  <a:prstClr val="black"/>
                </a:solidFill>
                <a:latin typeface="Aptos ExtraBold" panose="020B0004020202020204" pitchFamily="34" charset="0"/>
              </a:rPr>
              <a:t>27%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A35B2115-81CB-969F-AF65-1745075DB6C1}"/>
              </a:ext>
            </a:extLst>
          </p:cNvPr>
          <p:cNvSpPr/>
          <p:nvPr/>
        </p:nvSpPr>
        <p:spPr>
          <a:xfrm>
            <a:off x="909146" y="1782785"/>
            <a:ext cx="1663330" cy="299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50">
                <a:solidFill>
                  <a:prstClr val="black"/>
                </a:solidFill>
                <a:latin typeface="Aptos ExtraBold" panose="020B0004020202020204" pitchFamily="34" charset="0"/>
              </a:rPr>
              <a:t>Vivere </a:t>
            </a:r>
          </a:p>
          <a:p>
            <a:pPr algn="ctr">
              <a:defRPr/>
            </a:pPr>
            <a:r>
              <a:rPr lang="it-IT" sz="1050">
                <a:solidFill>
                  <a:prstClr val="black"/>
                </a:solidFill>
                <a:latin typeface="Aptos ExtraBold" panose="020B0004020202020204" pitchFamily="34" charset="0"/>
              </a:rPr>
              <a:t>in Lombardia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0CEDE362-6B8D-A6CD-88EF-2506E563CA9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6051" b="7805"/>
          <a:stretch>
            <a:fillRect/>
          </a:stretch>
        </p:blipFill>
        <p:spPr>
          <a:xfrm>
            <a:off x="6705192" y="2463736"/>
            <a:ext cx="1793315" cy="1002107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14A5B42E-CBD7-AA00-BF1A-40560C55DC5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6051" b="7805"/>
          <a:stretch>
            <a:fillRect/>
          </a:stretch>
        </p:blipFill>
        <p:spPr>
          <a:xfrm>
            <a:off x="6705192" y="1306806"/>
            <a:ext cx="1793315" cy="1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1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H3KDhxe0WSKKkzKPQyp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sjs68j02CYGjx1com.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H3KDhxe0WSKKkzKPQyp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sjs68j02CYGjx1com.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H3KDhxe0WSKKkzKPQy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sjs68j02CYGjx1com.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Schema_cover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chema pagine interne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400</TotalTime>
  <Words>1321</Words>
  <Application>Microsoft Office PowerPoint</Application>
  <PresentationFormat>Presentazione su schermo (16:9)</PresentationFormat>
  <Paragraphs>337</Paragraphs>
  <Slides>18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Aptos</vt:lpstr>
      <vt:lpstr>Aptos Black</vt:lpstr>
      <vt:lpstr>Aptos ExtraBold</vt:lpstr>
      <vt:lpstr>Aptos Narrow</vt:lpstr>
      <vt:lpstr>Arial</vt:lpstr>
      <vt:lpstr>Calibri</vt:lpstr>
      <vt:lpstr>Schema_cover</vt:lpstr>
      <vt:lpstr>Schema pagine interne</vt:lpstr>
      <vt:lpstr>GIOVANI E AUTOIMPRENDITORIALITÀ</vt:lpstr>
      <vt:lpstr>I giovani coinvolti nell’indagine</vt:lpstr>
      <vt:lpstr>Le prime esperienze di vita</vt:lpstr>
      <vt:lpstr>La soddisfazione per la propria vita e la visione di sè</vt:lpstr>
      <vt:lpstr>Il futuro dopo la scuola</vt:lpstr>
      <vt:lpstr>Essere giovani lavoratori oggi in Lombardia</vt:lpstr>
      <vt:lpstr>L’approccio complessivo nei confronti del lavoro</vt:lpstr>
      <vt:lpstr>Cosa cercano nel lavoro i giovani lombardi di oggi: non solo soldi</vt:lpstr>
      <vt:lpstr>Fattori critici di successo nel lavoro: la top five</vt:lpstr>
      <vt:lpstr>L’azienda ideale dove lavorare Grandi aspirazioni, aziende ‘grandi’ per dimensioni e/o orizzonti</vt:lpstr>
      <vt:lpstr>Mettersi in proprio</vt:lpstr>
      <vt:lpstr>Diventare imprenditori di se stessi I giovani sono consapevoli delle sfide e delle opportunità</vt:lpstr>
      <vt:lpstr>Vantaggi e svantaggi percepiti del mettersi in proprio</vt:lpstr>
      <vt:lpstr>Propensione a mettersi in proprio: in Lombardia meglio che altrove</vt:lpstr>
      <vt:lpstr>Le fonti informative</vt:lpstr>
      <vt:lpstr>Il ruolo di Regione Lombardia</vt:lpstr>
      <vt:lpstr>Regione Lombardia ha un ruolo chiave nel favorire l’autoimprenditorialità giovanile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employee</dc:creator>
  <cp:lastModifiedBy>Luca Checola</cp:lastModifiedBy>
  <cp:revision>10</cp:revision>
  <dcterms:created xsi:type="dcterms:W3CDTF">2019-07-02T13:36:47Z</dcterms:created>
  <dcterms:modified xsi:type="dcterms:W3CDTF">2025-09-29T09:07:14Z</dcterms:modified>
</cp:coreProperties>
</file>